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46.xml" ContentType="application/vnd.openxmlformats-officedocument.presentationml.tags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50"/>
  </p:notesMasterIdLst>
  <p:sldIdLst>
    <p:sldId id="876" r:id="rId2"/>
    <p:sldId id="925" r:id="rId3"/>
    <p:sldId id="759" r:id="rId4"/>
    <p:sldId id="1130" r:id="rId5"/>
    <p:sldId id="1077" r:id="rId6"/>
    <p:sldId id="1131" r:id="rId7"/>
    <p:sldId id="1082" r:id="rId8"/>
    <p:sldId id="1083" r:id="rId9"/>
    <p:sldId id="1084" r:id="rId10"/>
    <p:sldId id="1085" r:id="rId11"/>
    <p:sldId id="1086" r:id="rId12"/>
    <p:sldId id="1087" r:id="rId13"/>
    <p:sldId id="1124" r:id="rId14"/>
    <p:sldId id="1088" r:id="rId15"/>
    <p:sldId id="1090" r:id="rId16"/>
    <p:sldId id="1089" r:id="rId17"/>
    <p:sldId id="1127" r:id="rId18"/>
    <p:sldId id="1092" r:id="rId19"/>
    <p:sldId id="1094" r:id="rId20"/>
    <p:sldId id="1096" r:id="rId21"/>
    <p:sldId id="1097" r:id="rId22"/>
    <p:sldId id="1098" r:id="rId23"/>
    <p:sldId id="1099" r:id="rId24"/>
    <p:sldId id="1100" r:id="rId25"/>
    <p:sldId id="1101" r:id="rId26"/>
    <p:sldId id="1103" r:id="rId27"/>
    <p:sldId id="1128" r:id="rId28"/>
    <p:sldId id="1105" r:id="rId29"/>
    <p:sldId id="1106" r:id="rId30"/>
    <p:sldId id="1107" r:id="rId31"/>
    <p:sldId id="1108" r:id="rId32"/>
    <p:sldId id="1109" r:id="rId33"/>
    <p:sldId id="1110" r:id="rId34"/>
    <p:sldId id="1111" r:id="rId35"/>
    <p:sldId id="1112" r:id="rId36"/>
    <p:sldId id="1113" r:id="rId37"/>
    <p:sldId id="1114" r:id="rId38"/>
    <p:sldId id="1115" r:id="rId39"/>
    <p:sldId id="1116" r:id="rId40"/>
    <p:sldId id="1117" r:id="rId41"/>
    <p:sldId id="1118" r:id="rId42"/>
    <p:sldId id="1119" r:id="rId43"/>
    <p:sldId id="1120" r:id="rId44"/>
    <p:sldId id="1121" r:id="rId45"/>
    <p:sldId id="1044" r:id="rId46"/>
    <p:sldId id="1122" r:id="rId47"/>
    <p:sldId id="1050" r:id="rId48"/>
    <p:sldId id="291" r:id="rId49"/>
  </p:sldIdLst>
  <p:sldSz cx="9144000" cy="5143500" type="screen16x9"/>
  <p:notesSz cx="6858000" cy="9144000"/>
  <p:custDataLst>
    <p:tags r:id="rId51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  <p:cmAuthor id="3" name="Sue Livingston -X (suliving - UNICON INC at Cisco)" initials="SL-(-UIaC" lastIdx="4" clrIdx="3"/>
  <p:cmAuthor id="4" name="jagibbon" initials="jmg" lastIdx="3" clrIdx="4"/>
  <p:cmAuthor id="5" name="admin" initials="a" lastIdx="1" clrIdx="5"/>
  <p:cmAuthor id="6" name="Ravi Shankar" initials="RS" lastIdx="33" clrIdx="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14" autoAdjust="0"/>
    <p:restoredTop sz="94533" autoAdjust="0"/>
  </p:normalViewPr>
  <p:slideViewPr>
    <p:cSldViewPr snapToGrid="0" showGuides="1">
      <p:cViewPr varScale="1">
        <p:scale>
          <a:sx n="95" d="100"/>
          <a:sy n="95" d="100"/>
        </p:scale>
        <p:origin x="954" y="78"/>
      </p:cViewPr>
      <p:guideLst>
        <p:guide orient="horz" pos="1620"/>
        <p:guide pos="336"/>
      </p:guideLst>
    </p:cSldViewPr>
  </p:slideViewPr>
  <p:outlineViewPr>
    <p:cViewPr>
      <p:scale>
        <a:sx n="33" d="100"/>
        <a:sy n="33" d="100"/>
      </p:scale>
      <p:origin x="0" y="-1198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notesViewPr>
    <p:cSldViewPr snapToGrid="0">
      <p:cViewPr varScale="1">
        <p:scale>
          <a:sx n="55" d="100"/>
          <a:sy n="55" d="100"/>
        </p:scale>
        <p:origin x="212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tags" Target="tags/tag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>
                <a:solidFill>
                  <a:srgbClr val="FF0000"/>
                </a:solidFill>
              </a:rPr>
              <a:t>Cisco Networking Academy Program</a:t>
            </a:r>
          </a:p>
          <a:p>
            <a:pPr>
              <a:buFontTx/>
              <a:buNone/>
            </a:pPr>
            <a:r>
              <a:rPr lang="en-US" sz="1200" b="0" dirty="0">
                <a:solidFill>
                  <a:srgbClr val="FF0000"/>
                </a:solidFill>
              </a:rPr>
              <a:t>CyberOps Associate</a:t>
            </a:r>
            <a:r>
              <a:rPr lang="en-US" sz="1200" b="0" baseline="0" dirty="0">
                <a:solidFill>
                  <a:srgbClr val="FF0000"/>
                </a:solidFill>
              </a:rPr>
              <a:t> </a:t>
            </a:r>
            <a:r>
              <a:rPr lang="en-US" sz="1200" b="0" dirty="0">
                <a:solidFill>
                  <a:srgbClr val="FF0000"/>
                </a:solidFill>
              </a:rPr>
              <a:t>v1.0</a:t>
            </a:r>
          </a:p>
          <a:p>
            <a:pPr>
              <a:buFontTx/>
              <a:buNone/>
            </a:pPr>
            <a:r>
              <a:rPr lang="en-US" sz="1200" b="0" dirty="0">
                <a:solidFill>
                  <a:srgbClr val="FF0000"/>
                </a:solidFill>
              </a:rPr>
              <a:t>Module 10: Network</a:t>
            </a:r>
            <a:r>
              <a:rPr lang="en-US" sz="1200" b="0" baseline="0" dirty="0">
                <a:solidFill>
                  <a:srgbClr val="FF0000"/>
                </a:solidFill>
              </a:rPr>
              <a:t> Services</a:t>
            </a:r>
            <a:endParaRPr lang="en-US" sz="1200" b="0" dirty="0">
              <a:solidFill>
                <a:srgbClr val="FF0000"/>
              </a:solidFill>
            </a:endParaRPr>
          </a:p>
          <a:p>
            <a:pPr>
              <a:buFontTx/>
              <a:buNone/>
            </a:pPr>
            <a:endParaRPr lang="en-US" sz="1200" b="0" dirty="0">
              <a:solidFill>
                <a:srgbClr val="FF0000"/>
              </a:solidFill>
            </a:endParaRPr>
          </a:p>
          <a:p>
            <a:r>
              <a:rPr lang="en-US" sz="1200" b="1" u="sng" dirty="0"/>
              <a:t>In-Session Activities / Explanations:</a:t>
            </a:r>
            <a:endParaRPr lang="en-US" sz="120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</a:rPr>
              <a:t>Time: </a:t>
            </a:r>
            <a:r>
              <a:rPr lang="en-US" sz="1200" dirty="0">
                <a:solidFill>
                  <a:srgbClr val="FF0000"/>
                </a:solidFill>
              </a:rPr>
              <a:t>5 mi</a:t>
            </a:r>
            <a:r>
              <a:rPr lang="en-US" sz="1200" dirty="0"/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/>
              <a:t>Instructor Notes: </a:t>
            </a:r>
            <a:endParaRPr lang="en-US" sz="1200" dirty="0"/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Welcome the audience in a warm and cordial manner. Ensure that everyone is set up with the required resources.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Introduce the topic and encourage learners to come up with a list of expectations from the session. Collate topics on the white board or Desktop while using learner’s inputs to interpret them in words.</a:t>
            </a:r>
            <a:r>
              <a:rPr lang="en-US" sz="1200" b="1" dirty="0"/>
              <a:t> </a:t>
            </a:r>
            <a:endParaRPr lang="en-US" sz="1200" b="1" dirty="0">
              <a:solidFill>
                <a:prstClr val="black"/>
              </a:solidFill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/>
              <a:t>Read out the Objectives and briefly describe each.</a:t>
            </a:r>
            <a:r>
              <a:rPr lang="en-US" sz="1200" dirty="0">
                <a:solidFill>
                  <a:prstClr val="black"/>
                </a:solidFill>
              </a:rPr>
              <a:t>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1" dirty="0"/>
              <a:t>Key Points: </a:t>
            </a:r>
            <a:r>
              <a:rPr lang="en-US" sz="1200" b="0" i="1" dirty="0"/>
              <a:t>NA</a:t>
            </a:r>
            <a:endParaRPr lang="en-US" sz="1200" i="1" dirty="0"/>
          </a:p>
          <a:p>
            <a:pPr marL="341313" lvl="1" indent="-171450">
              <a:buFont typeface="Courier New" panose="02070309020205020404" pitchFamily="49" charset="0"/>
              <a:buChar char="o"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81187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10.2.3 -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DNS Lookup Process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10.2.3 -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DNS Lookup Process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10.2.3 -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DNS Lookup Process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10.2.3 -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DNS Lookup Process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5203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10.2.4 -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DNS Message Format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10.2.4 - </a:t>
            </a:r>
            <a:r>
              <a:rPr lang="en-US" dirty="0"/>
              <a:t>DNS Message Format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10.2.5-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DNS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10.2.6-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WHOIS Protocol</a:t>
            </a:r>
          </a:p>
        </p:txBody>
      </p:sp>
    </p:spTree>
    <p:extLst>
      <p:ext uri="{BB962C8B-B14F-4D97-AF65-F5344CB8AC3E}">
        <p14:creationId xmlns:p14="http://schemas.microsoft.com/office/powerpoint/2010/main" val="14726491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10.2.7 -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- Using Wireshark to Examine a UDP DNS Capture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10.3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- NAT</a:t>
            </a:r>
            <a:endParaRPr lang="en-US" sz="1200" kern="120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1200" dirty="0">
              <a:latin typeface="+mn-lt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>
                <a:solidFill>
                  <a:srgbClr val="FF0000"/>
                </a:solidFill>
                <a:latin typeface="+mn-lt"/>
              </a:rPr>
              <a:t>5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 mi</a:t>
            </a:r>
            <a:r>
              <a:rPr lang="en-US" sz="1200" dirty="0">
                <a:latin typeface="+mn-lt"/>
              </a:rPr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Provide</a:t>
            </a:r>
            <a:r>
              <a:rPr lang="en-US" sz="1200" baseline="0" dirty="0">
                <a:latin typeface="+mn-lt"/>
              </a:rPr>
              <a:t> an overview of </a:t>
            </a:r>
            <a:r>
              <a:rPr lang="en-US" sz="1200" dirty="0">
                <a:latin typeface="+mn-lt"/>
              </a:rPr>
              <a:t>NAT.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Explain</a:t>
            </a:r>
            <a:r>
              <a:rPr lang="en-US" sz="1200" baseline="0" dirty="0">
                <a:latin typeface="+mn-lt"/>
              </a:rPr>
              <a:t> </a:t>
            </a:r>
            <a:r>
              <a:rPr lang="en-US" sz="1200" dirty="0">
                <a:latin typeface="+mn-lt"/>
              </a:rPr>
              <a:t>the how</a:t>
            </a:r>
            <a:r>
              <a:rPr lang="en-US" sz="1200" baseline="0" dirty="0">
                <a:latin typeface="+mn-lt"/>
              </a:rPr>
              <a:t> NAT works via an animation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>
                <a:latin typeface="+mn-lt"/>
              </a:rPr>
              <a:t>Describe the PAT process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Points:  </a:t>
            </a:r>
            <a:r>
              <a:rPr lang="en-US" sz="1200" b="0" i="0" dirty="0">
                <a:latin typeface="+mn-lt"/>
              </a:rPr>
              <a:t>ipv4 address space, NAT, PAT</a:t>
            </a:r>
            <a:endParaRPr lang="en-US" sz="1200" i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2</a:t>
            </a:fld>
            <a:endParaRPr lang="en-US" sz="800" b="0" dirty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/>
              <a:t>10 –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Network Services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10.0  </a:t>
            </a:r>
            <a:r>
              <a:rPr lang="en-US" sz="1200" b="0" dirty="0"/>
              <a:t>– Introduction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r>
              <a:rPr lang="en-GB" dirty="0">
                <a:solidFill>
                  <a:srgbClr val="FF0000"/>
                </a:solidFill>
              </a:rPr>
              <a:t>10.0.2 – What Will I Learn in this Module?</a:t>
            </a:r>
          </a:p>
          <a:p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924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10.3– NAT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10.3.1 -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IPv4 Private Address Space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10.3– NAT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10.3.2 -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 is NAT?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10.3– NAT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10.3.3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dirty="0"/>
              <a:t>How NAT works?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10.3– NAT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10.3.4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Port Address Translation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10.4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-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File Transfer and Sharing Services</a:t>
            </a:r>
            <a:b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endParaRPr lang="en-US" sz="1200" dirty="0">
              <a:latin typeface="+mn-lt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>
                <a:solidFill>
                  <a:srgbClr val="FF0000"/>
                </a:solidFill>
                <a:latin typeface="+mn-lt"/>
              </a:rPr>
              <a:t>18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 mi</a:t>
            </a:r>
            <a:r>
              <a:rPr lang="en-US" sz="1200" dirty="0">
                <a:latin typeface="+mn-lt"/>
              </a:rPr>
              <a:t>ns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Introduce the topic</a:t>
            </a:r>
            <a:r>
              <a:rPr lang="en-US" sz="1200" baseline="0" dirty="0">
                <a:latin typeface="+mn-lt"/>
              </a:rPr>
              <a:t>s </a:t>
            </a:r>
            <a:r>
              <a:rPr lang="en-US" sz="1200" dirty="0">
                <a:latin typeface="+mn-lt"/>
              </a:rPr>
              <a:t>FTP and TFTP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Explain</a:t>
            </a:r>
            <a:r>
              <a:rPr lang="en-US" sz="1200" baseline="0" dirty="0">
                <a:latin typeface="+mn-lt"/>
              </a:rPr>
              <a:t> SMB</a:t>
            </a:r>
            <a:r>
              <a:rPr lang="en-US" sz="1200" dirty="0">
                <a:latin typeface="+mn-lt"/>
              </a:rPr>
              <a:t>.</a:t>
            </a:r>
          </a:p>
          <a:p>
            <a:pPr marL="341313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+mn-lt"/>
              </a:rPr>
              <a:t>At the end of the topic, enquire 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the learners have performed during the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lab session.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Points:  </a:t>
            </a:r>
            <a:r>
              <a:rPr lang="en-US" sz="1200" b="0" i="0" dirty="0">
                <a:latin typeface="+mn-lt"/>
              </a:rPr>
              <a:t>FTP and TFTP</a:t>
            </a:r>
            <a:r>
              <a:rPr lang="en-US" sz="1200" b="0" i="0" baseline="0" dirty="0">
                <a:latin typeface="+mn-lt"/>
              </a:rPr>
              <a:t> and S</a:t>
            </a:r>
            <a:r>
              <a:rPr lang="en-US" sz="1200" b="0" i="0" dirty="0">
                <a:latin typeface="+mn-lt"/>
              </a:rPr>
              <a:t>MB.</a:t>
            </a:r>
            <a:endParaRPr lang="en-US" sz="1200" i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Transfer and Sharing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10.4.1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FTP and TFTP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Transfer and Sharing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SMB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Transfer and Sharing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SMB</a:t>
            </a:r>
          </a:p>
        </p:txBody>
      </p:sp>
    </p:spTree>
    <p:extLst>
      <p:ext uri="{BB962C8B-B14F-4D97-AF65-F5344CB8AC3E}">
        <p14:creationId xmlns:p14="http://schemas.microsoft.com/office/powerpoint/2010/main" val="6752662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 Transfer and Sharing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10.4.3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- Using Wireshark to Examine TCP and UDP Captures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</a:t>
            </a:r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10.5 - Email</a:t>
            </a:r>
          </a:p>
          <a:p>
            <a:endParaRPr lang="en-US" dirty="0"/>
          </a:p>
          <a:p>
            <a:r>
              <a:rPr lang="en-US" sz="1050" b="1" u="sng" dirty="0"/>
              <a:t>In-Session Activities / Explanations:</a:t>
            </a:r>
            <a:endParaRPr lang="en-US" sz="105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b="1" dirty="0">
                <a:solidFill>
                  <a:srgbClr val="FF0000"/>
                </a:solidFill>
              </a:rPr>
              <a:t>Time</a:t>
            </a:r>
            <a:r>
              <a:rPr lang="en-US" b="1" dirty="0">
                <a:solidFill>
                  <a:srgbClr val="FF0000"/>
                </a:solidFill>
              </a:rPr>
              <a:t>: </a:t>
            </a:r>
            <a:r>
              <a:rPr lang="en-US" sz="1000" b="0" dirty="0">
                <a:solidFill>
                  <a:srgbClr val="FF0000"/>
                </a:solidFill>
              </a:rPr>
              <a:t>5</a:t>
            </a:r>
            <a:r>
              <a:rPr lang="en-US" sz="1000" b="0" baseline="0" dirty="0">
                <a:solidFill>
                  <a:srgbClr val="FF0000"/>
                </a:solidFill>
              </a:rPr>
              <a:t> </a:t>
            </a:r>
            <a:r>
              <a:rPr lang="en-US" sz="1000" dirty="0">
                <a:solidFill>
                  <a:srgbClr val="FF0000"/>
                </a:solidFill>
              </a:rPr>
              <a:t>mi</a:t>
            </a:r>
            <a:r>
              <a:rPr lang="en-US" sz="1000" dirty="0"/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Instructor Notes: </a:t>
            </a:r>
            <a:endParaRPr lang="en-US" sz="1050" dirty="0"/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000" dirty="0"/>
              <a:t>Explain</a:t>
            </a:r>
            <a:r>
              <a:rPr lang="en-US" sz="1000" baseline="0" dirty="0"/>
              <a:t> </a:t>
            </a:r>
            <a:r>
              <a:rPr lang="en-US" sz="1000" dirty="0"/>
              <a:t>Email protocol.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000" baseline="0" dirty="0"/>
              <a:t>Discuss SMTP, POP and IMAP.</a:t>
            </a:r>
            <a:endParaRPr lang="en-US" sz="1050" dirty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050" b="1" dirty="0"/>
              <a:t>Key Points:</a:t>
            </a:r>
            <a:r>
              <a:rPr lang="en-US" sz="1100" b="1" dirty="0"/>
              <a:t>  </a:t>
            </a:r>
            <a:r>
              <a:rPr lang="en-US" sz="1000" baseline="0" dirty="0"/>
              <a:t>SMTP, POP and IMAP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10.1– DHCP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200" kern="120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>
                <a:solidFill>
                  <a:srgbClr val="FF0000"/>
                </a:solidFill>
                <a:latin typeface="+mn-lt"/>
              </a:rPr>
              <a:t>12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 mi</a:t>
            </a:r>
            <a:r>
              <a:rPr lang="en-US" sz="1200" dirty="0">
                <a:latin typeface="+mn-lt"/>
              </a:rPr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Introduce the topic and explain the importance of DHCP.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Discuss</a:t>
            </a:r>
            <a:r>
              <a:rPr lang="en-US" sz="1200" baseline="0" dirty="0">
                <a:latin typeface="+mn-lt"/>
              </a:rPr>
              <a:t> DHCP operations.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>
                <a:latin typeface="+mn-lt"/>
              </a:rPr>
              <a:t>Explain DHCP message format.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341313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Encourage the students to complete the ‘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– DHCP’ in section 10.1.4.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Points: </a:t>
            </a:r>
            <a:r>
              <a:rPr lang="en-US" sz="1200" i="0" dirty="0">
                <a:latin typeface="+mn-lt"/>
              </a:rPr>
              <a:t>DHCP, static addressing ,dynamic addressing, DHCP operations. Structure of DHCP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Email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10.5.1 – Email protocols.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Email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SMTP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Email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10.5.3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POP3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Email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10.5.4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IMAP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- HTTP</a:t>
            </a:r>
            <a:endParaRPr lang="en-US" sz="1200" kern="1200" dirty="0">
              <a:solidFill>
                <a:schemeClr val="tx1"/>
              </a:solidFill>
              <a:latin typeface="+mn-lt"/>
              <a:ea typeface="ＭＳ Ｐゴシック" charset="0"/>
              <a:cs typeface="ＭＳ Ｐゴシック" charset="0"/>
            </a:endParaRPr>
          </a:p>
          <a:p>
            <a:endParaRPr lang="en-US" sz="1200" dirty="0">
              <a:latin typeface="+mn-lt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>
                <a:solidFill>
                  <a:srgbClr val="FF0000"/>
                </a:solidFill>
                <a:latin typeface="+mn-lt"/>
              </a:rPr>
              <a:t>8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 mi</a:t>
            </a:r>
            <a:r>
              <a:rPr lang="en-US" sz="1200" dirty="0">
                <a:latin typeface="+mn-lt"/>
              </a:rPr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Discuss the</a:t>
            </a:r>
            <a:r>
              <a:rPr lang="en-US" sz="1200" baseline="0" dirty="0">
                <a:latin typeface="+mn-lt"/>
              </a:rPr>
              <a:t> </a:t>
            </a:r>
            <a:r>
              <a:rPr lang="en-US" sz="1200" dirty="0">
                <a:latin typeface="+mn-lt"/>
              </a:rPr>
              <a:t>HTTP protocol along with its methods.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Define the HTTP status codes.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Differentiate between HTTP and HTTP/2.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Reinforce the difference between HTTP and HTTPS.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Points:  </a:t>
            </a:r>
            <a:r>
              <a:rPr lang="en-US" sz="1200" b="0" i="0" dirty="0">
                <a:latin typeface="+mn-lt"/>
              </a:rPr>
              <a:t>HTTP and HTTP URL, HTTP operations, HTTP status codes, HTTP/2</a:t>
            </a:r>
            <a:endParaRPr lang="en-US" sz="1200" i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10.6.1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Hypertext Transfer Protocol and Hypertext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10.6.1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Hypertext Transfer Protocol and Hypertext Markup Language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10.6.2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HTTP URL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10.6.3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Operation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Status Codes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 – DHCP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Dynamic Host Configuration Protocol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10.6.4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Status Codes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10.6.5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HTTP/2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Securing HTTP – HTTPS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- HTTP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10.6.7</a:t>
            </a:r>
            <a:r>
              <a:rPr lang="en-US" sz="1200" kern="1200" baseline="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 - Using Wireshark to Examine HTTP and HTTPS Traffic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10.7</a:t>
            </a:r>
            <a:r>
              <a:rPr lang="en-US" sz="1200" kern="1200" baseline="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 -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 Summary</a:t>
            </a:r>
            <a:b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</a:br>
            <a:endParaRPr lang="en-US" sz="1200" dirty="0">
              <a:latin typeface="+mn-lt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>
                <a:solidFill>
                  <a:srgbClr val="FF0000"/>
                </a:solidFill>
                <a:latin typeface="+mn-lt"/>
              </a:rPr>
              <a:t>7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 mi</a:t>
            </a:r>
            <a:r>
              <a:rPr lang="en-US" sz="1200" dirty="0">
                <a:latin typeface="+mn-lt"/>
              </a:rPr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 algn="l" defTabSz="457200" rtl="0" eaLnBrk="1" latinLnBrk="0" hangingPunct="1">
              <a:buFont typeface="Arial" panose="020B0604020202020204" pitchFamily="34" charset="0"/>
              <a:buChar char="•"/>
              <a:tabLst>
                <a:tab pos="117475" algn="l"/>
              </a:tabLst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 out the summary points mentioned on the slide.</a:t>
            </a:r>
          </a:p>
          <a:p>
            <a:pPr marL="341313" lvl="1" indent="-171450" algn="l" defTabSz="4572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Discuss the same with the participants.</a:t>
            </a:r>
          </a:p>
          <a:p>
            <a:pPr marL="341313" lvl="1" indent="-171450" algn="l" defTabSz="4572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Ask if they have any questions or doubts. </a:t>
            </a:r>
          </a:p>
          <a:p>
            <a:pPr marL="341313" lvl="1" indent="-171450" algn="l" defTabSz="457200" rtl="0" eaLnBrk="1" latinLnBrk="0" hangingPunct="1">
              <a:buFont typeface="Arial" panose="020B0604020202020204" pitchFamily="34" charset="0"/>
              <a:buChar char="•"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Ensure that the learners complete the module quiz.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Points:</a:t>
            </a:r>
            <a:r>
              <a:rPr lang="en-US" sz="1200" b="1" baseline="0" dirty="0">
                <a:latin typeface="+mn-lt"/>
              </a:rPr>
              <a:t> </a:t>
            </a:r>
            <a:r>
              <a:rPr lang="en-US" sz="1200" b="0" baseline="0" dirty="0">
                <a:latin typeface="+mn-lt"/>
              </a:rPr>
              <a:t>NA</a:t>
            </a:r>
            <a:endParaRPr lang="en-US" sz="120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10.7 –</a:t>
            </a:r>
            <a:r>
              <a:rPr lang="en-US" sz="1200" dirty="0"/>
              <a:t>Network Services Summary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10.7.1 -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What did I learn In this Module?</a:t>
            </a:r>
          </a:p>
          <a:p>
            <a:pPr>
              <a:lnSpc>
                <a:spcPct val="80000"/>
              </a:lnSpc>
              <a:buFontTx/>
              <a:buNone/>
            </a:pP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9413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10.7 –</a:t>
            </a:r>
            <a:r>
              <a:rPr lang="en-US" sz="1200" dirty="0"/>
              <a:t>Network Services Summary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10.7.1 -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What did I learn In this Module?</a:t>
            </a:r>
          </a:p>
          <a:p>
            <a:pPr marL="0" marR="0" indent="0" algn="l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10.7.2 - </a:t>
            </a:r>
            <a:r>
              <a:rPr lang="en-I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Module 10: Network Services Quiz</a:t>
            </a:r>
            <a:endParaRPr lang="en-US" sz="12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GB" b="0" dirty="0"/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6941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>
                <a:solidFill>
                  <a:prstClr val="black"/>
                </a:solidFill>
              </a:rPr>
              <a:pPr/>
              <a:t>47</a:t>
            </a:fld>
            <a:endParaRPr lang="en-US" sz="800" dirty="0">
              <a:solidFill>
                <a:prstClr val="black"/>
              </a:solidFill>
            </a:endParaRPr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New Terms and Commands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90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2793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 – DHCP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DHCP Operation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 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 – DHCP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10.1.3 –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DHCP Message Format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10.1.4 </a:t>
            </a: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– </a:t>
            </a:r>
            <a:r>
              <a:rPr lang="en-I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 Your Understanding - DHCP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Source: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 – </a:t>
            </a:r>
            <a:r>
              <a:rPr lang="en-US" sz="1200" dirty="0">
                <a:solidFill>
                  <a:schemeClr val="accent5">
                    <a:lumMod val="40000"/>
                    <a:lumOff val="60000"/>
                  </a:schemeClr>
                </a:solidFill>
                <a:latin typeface="+mn-lt"/>
              </a:rPr>
              <a:t>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rPr>
              <a:t>10.2 – DNS</a:t>
            </a:r>
          </a:p>
          <a:p>
            <a:endParaRPr lang="en-US" sz="1200" dirty="0">
              <a:latin typeface="+mn-lt"/>
            </a:endParaRPr>
          </a:p>
          <a:p>
            <a:r>
              <a:rPr lang="en-US" sz="1200" b="1" u="sng" dirty="0">
                <a:latin typeface="+mn-lt"/>
              </a:rPr>
              <a:t>In-Session Activities / Explanations: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rgbClr val="FF0000"/>
                </a:solidFill>
                <a:latin typeface="+mn-lt"/>
              </a:rPr>
              <a:t>Time: </a:t>
            </a:r>
            <a:r>
              <a:rPr lang="en-US" sz="1200" b="0" dirty="0">
                <a:solidFill>
                  <a:srgbClr val="FF0000"/>
                </a:solidFill>
                <a:latin typeface="+mn-lt"/>
              </a:rPr>
              <a:t>7</a:t>
            </a:r>
            <a:r>
              <a:rPr lang="en-US" sz="1200" dirty="0">
                <a:solidFill>
                  <a:srgbClr val="FF0000"/>
                </a:solidFill>
                <a:latin typeface="+mn-lt"/>
              </a:rPr>
              <a:t> mi</a:t>
            </a:r>
            <a:r>
              <a:rPr lang="en-US" sz="1200" dirty="0">
                <a:latin typeface="+mn-lt"/>
              </a:rPr>
              <a:t>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Instructor Notes: </a:t>
            </a:r>
            <a:endParaRPr lang="en-US" sz="1200" dirty="0">
              <a:latin typeface="+mn-lt"/>
            </a:endParaRP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>
                <a:latin typeface="+mn-lt"/>
              </a:rPr>
              <a:t>Provide an overview of DNS.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>
                <a:latin typeface="+mn-lt"/>
              </a:rPr>
              <a:t>Illustrate the levels of the DNS domain hierarchy on the white board and explain the concept.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>
                <a:latin typeface="+mn-lt"/>
              </a:rPr>
              <a:t>Describe the DNS Look UP process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>
                <a:latin typeface="+mn-lt"/>
              </a:rPr>
              <a:t>Discuss dynamic DNS with an example.</a:t>
            </a:r>
          </a:p>
          <a:p>
            <a:pPr marL="341313" lvl="1" indent="-171450">
              <a:buFont typeface="Arial" panose="020B0604020202020204" pitchFamily="34" charset="0"/>
              <a:buChar char="•"/>
            </a:pPr>
            <a:r>
              <a:rPr lang="en-US" sz="1200" baseline="0" dirty="0">
                <a:latin typeface="+mn-lt"/>
              </a:rPr>
              <a:t>Walk the leaners through the structure of the DNS message format</a:t>
            </a:r>
          </a:p>
          <a:p>
            <a:pPr marL="341313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>
                <a:latin typeface="+mn-lt"/>
              </a:rPr>
              <a:t>At the end of the topic, enquire ho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the learners performed during</a:t>
            </a:r>
            <a:r>
              <a:rPr lang="en-US" sz="1200" b="0" i="0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lab.</a:t>
            </a:r>
            <a:endParaRPr lang="en-US" sz="1200" dirty="0">
              <a:latin typeface="+mn-lt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b="1" dirty="0">
                <a:latin typeface="+mn-lt"/>
              </a:rPr>
              <a:t>Key Points:  </a:t>
            </a:r>
            <a:r>
              <a:rPr lang="en-US" sz="1200" i="0" dirty="0">
                <a:latin typeface="+mn-lt"/>
              </a:rPr>
              <a:t>DHCP, static addressing, dynamic addressing, DHCP operations,</a:t>
            </a:r>
            <a:r>
              <a:rPr lang="en-US" sz="1200" i="0" baseline="0" dirty="0">
                <a:latin typeface="+mn-lt"/>
              </a:rPr>
              <a:t> </a:t>
            </a:r>
            <a:r>
              <a:rPr lang="en-US" sz="1200" i="0" dirty="0">
                <a:latin typeface="+mn-lt"/>
              </a:rPr>
              <a:t>Structure of DHCP message, Levels </a:t>
            </a:r>
            <a:r>
              <a:rPr lang="en-US" sz="1200" i="0" baseline="0" dirty="0">
                <a:latin typeface="+mn-lt"/>
              </a:rPr>
              <a:t>of DNS domain.</a:t>
            </a:r>
            <a:endParaRPr lang="en-US" sz="1200" i="0" dirty="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10.2.1- DNS Overview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10– Network Services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 – DNS</a:t>
            </a:r>
          </a:p>
          <a:p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10.2.2-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DNS Domain Hierarchy</a:t>
            </a:r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‹#›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10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3542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2020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Relationship Id="rId4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3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.xml"/><Relationship Id="rId6" Type="http://schemas.openxmlformats.org/officeDocument/2006/relationships/image" Target="../media/image27.png"/><Relationship Id="rId5" Type="http://schemas.openxmlformats.org/officeDocument/2006/relationships/hyperlink" Target="http://www.cisco.com/" TargetMode="External"/><Relationship Id="rId4" Type="http://schemas.openxmlformats.org/officeDocument/2006/relationships/hyperlink" Target="http://www.cisco.com/index.html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.xml"/><Relationship Id="rId4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9.xml"/><Relationship Id="rId4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hyperlink" Target="http://www.cisco.com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2109130"/>
            <a:ext cx="6672708" cy="644730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10: Network Services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CyberOps  Associate v1.0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89389863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DNS Lookup Process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0277" y="753678"/>
            <a:ext cx="4758136" cy="3852570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To resolve a name to an IP address, the resolver, will first check its local DNS cache. If the mapping is not found, a query will be issued to the DNS server .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If the mapping is not found there, the DNS server will query other higher-level DNS servers that are authoritative for the top-level domain in order to find the mapping. These are known as </a:t>
            </a:r>
            <a:r>
              <a:rPr lang="en-US" sz="1600" b="1" dirty="0"/>
              <a:t>recursive queries</a:t>
            </a:r>
            <a:r>
              <a:rPr lang="en-US" sz="1600" dirty="0"/>
              <a:t>.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The caching DNS servers can resolve recursive queries without forwarding the queries to higher level servers. </a:t>
            </a:r>
          </a:p>
        </p:txBody>
      </p:sp>
      <p:sp>
        <p:nvSpPr>
          <p:cNvPr id="3" name="Content Placeholder 2"/>
          <p:cNvSpPr txBox="1"/>
          <p:nvPr/>
        </p:nvSpPr>
        <p:spPr>
          <a:xfrm>
            <a:off x="81498" y="3947322"/>
            <a:ext cx="89719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195263">
              <a:buSzPct val="90000"/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</a:rPr>
              <a:t>If a server requires data for a zone,  it will request a transfer of that data from an authoritative server for that zone. The process of transferring DNS data between servers is known as zone transfer.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16444" y="924807"/>
            <a:ext cx="4176000" cy="3030563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788978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DNS Lookup Process(Contd.)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5542" y="798943"/>
            <a:ext cx="3424635" cy="146442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Steps involved in DNS resolution:</a:t>
            </a:r>
          </a:p>
          <a:p>
            <a:pPr marL="0" indent="0">
              <a:buNone/>
            </a:pPr>
            <a:r>
              <a:rPr lang="en-US" sz="1600" b="1" dirty="0"/>
              <a:t>Step 1 - </a:t>
            </a:r>
            <a:r>
              <a:rPr lang="en-US" sz="1600" dirty="0"/>
              <a:t>The user types an FQDN into a browser application Address field.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C188A768-9499-408A-8A37-6F0F9125A7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889" t="23197" r="10807" b="17011"/>
          <a:stretch/>
        </p:blipFill>
        <p:spPr>
          <a:xfrm>
            <a:off x="4466037" y="852095"/>
            <a:ext cx="3852000" cy="1742719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" name="Content Placeholder 2"/>
          <p:cNvSpPr txBox="1"/>
          <p:nvPr/>
        </p:nvSpPr>
        <p:spPr>
          <a:xfrm>
            <a:off x="235393" y="2823964"/>
            <a:ext cx="42098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000000"/>
                </a:solidFill>
              </a:rPr>
              <a:t>Step 2 - </a:t>
            </a:r>
            <a:r>
              <a:rPr lang="en-US" sz="1600" dirty="0">
                <a:solidFill>
                  <a:srgbClr val="000000"/>
                </a:solidFill>
              </a:rPr>
              <a:t>A DNS query is sent to the designated DNS server for the client computer.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E56C77-ECF9-445B-8877-CE631E4F08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44" t="13231" r="10209" b="15012"/>
          <a:stretch/>
        </p:blipFill>
        <p:spPr>
          <a:xfrm>
            <a:off x="4466037" y="2707422"/>
            <a:ext cx="3744000" cy="201536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91642663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DNS Lookup Process(Contd.)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1224" y="835155"/>
            <a:ext cx="4435408" cy="1229033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Steps involved in DNS resolution:</a:t>
            </a:r>
          </a:p>
          <a:p>
            <a:pPr marL="0" indent="0">
              <a:buNone/>
            </a:pPr>
            <a:r>
              <a:rPr lang="en-US" sz="1600" b="1" dirty="0"/>
              <a:t>Step 3 - </a:t>
            </a:r>
            <a:r>
              <a:rPr lang="en-US" sz="1600" dirty="0"/>
              <a:t>The DNS server matches the FQDN with its IP address.</a:t>
            </a: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98A7C724-C05D-4101-B6D0-FA5D93323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79" t="19121" r="20277" b="19121"/>
          <a:stretch/>
        </p:blipFill>
        <p:spPr>
          <a:xfrm>
            <a:off x="4631479" y="869789"/>
            <a:ext cx="4315206" cy="2520565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7" name="Content Placeholder 2"/>
          <p:cNvSpPr txBox="1"/>
          <p:nvPr/>
        </p:nvSpPr>
        <p:spPr>
          <a:xfrm>
            <a:off x="144065" y="3441885"/>
            <a:ext cx="41925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600" b="1" dirty="0">
                <a:solidFill>
                  <a:srgbClr val="000000"/>
                </a:solidFill>
              </a:rPr>
              <a:t>Step 4 -  </a:t>
            </a:r>
            <a:r>
              <a:rPr lang="en-US" sz="1600" dirty="0">
                <a:solidFill>
                  <a:srgbClr val="000000"/>
                </a:solidFill>
              </a:rPr>
              <a:t>The DNS query response is sent back to the client with the IP address for the FQDN.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6FCF896-C867-415B-8241-E8BD9C7CF53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306" t="24288" r="10139" b="36290"/>
          <a:stretch/>
        </p:blipFill>
        <p:spPr>
          <a:xfrm>
            <a:off x="4579473" y="3495440"/>
            <a:ext cx="4397430" cy="120991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53450012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DNS Lookup Process(Contd.)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6489" y="898526"/>
            <a:ext cx="3705576" cy="389232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Steps involved in DNS resolution:</a:t>
            </a:r>
          </a:p>
          <a:p>
            <a:pPr marL="0" indent="0">
              <a:buNone/>
            </a:pPr>
            <a:r>
              <a:rPr lang="en-US" sz="1600" b="1" dirty="0"/>
              <a:t>Step 5 - </a:t>
            </a:r>
            <a:r>
              <a:rPr lang="en-US" sz="1600" dirty="0"/>
              <a:t>The DNS server matches the FQDN with its IP address.</a:t>
            </a:r>
            <a:endParaRPr lang="en-US" sz="1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419409E-E575-4429-B6AF-B35A211BF6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389" t="17762" r="20000" b="17762"/>
          <a:stretch/>
        </p:blipFill>
        <p:spPr>
          <a:xfrm>
            <a:off x="3849641" y="1032436"/>
            <a:ext cx="5076144" cy="3139514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089636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DNS Message Format</a:t>
            </a:r>
          </a:p>
        </p:txBody>
      </p:sp>
      <p:sp>
        <p:nvSpPr>
          <p:cNvPr id="3" name="Content Placeholder 1"/>
          <p:cNvSpPr txBox="1"/>
          <p:nvPr/>
        </p:nvSpPr>
        <p:spPr>
          <a:xfrm>
            <a:off x="199180" y="757546"/>
            <a:ext cx="87425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</a:rPr>
              <a:t>DNS uses UDP port 53 for DNS queries and responses. </a:t>
            </a:r>
          </a:p>
          <a:p>
            <a:pPr marL="180975" indent="-18097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</a:rPr>
              <a:t>If a DNS response exceeds 512 bytes, Dynamic DNS (DDNS) is used.</a:t>
            </a:r>
            <a:endParaRPr lang="en-US" sz="1600" dirty="0">
              <a:solidFill>
                <a:srgbClr val="000000"/>
              </a:solidFill>
            </a:endParaRPr>
          </a:p>
          <a:p>
            <a:pPr marL="180975" indent="-18097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The DNS protocol communications use a single format called a </a:t>
            </a:r>
            <a:r>
              <a:rPr lang="en-US" sz="1600" b="1" dirty="0">
                <a:solidFill>
                  <a:srgbClr val="000000"/>
                </a:solidFill>
              </a:rPr>
              <a:t>message</a:t>
            </a:r>
            <a:r>
              <a:rPr lang="en-US" sz="1600" dirty="0">
                <a:solidFill>
                  <a:srgbClr val="000000"/>
                </a:solidFill>
              </a:rPr>
              <a:t>.</a:t>
            </a:r>
          </a:p>
          <a:p>
            <a:pPr marL="180975" indent="-180975">
              <a:spcBef>
                <a:spcPts val="20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DNS </a:t>
            </a:r>
            <a:r>
              <a:rPr lang="en-IN" sz="1600" dirty="0">
                <a:solidFill>
                  <a:srgbClr val="000000"/>
                </a:solidFill>
              </a:rPr>
              <a:t>uses the same message format for all types of client queries and server responses, error messages, and transfer of resource record information.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894" y="2240398"/>
            <a:ext cx="5281706" cy="250483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3217764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DNS Message Format (Contd.)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8731578" cy="691927"/>
          </a:xfrm>
        </p:spPr>
        <p:txBody>
          <a:bodyPr/>
          <a:lstStyle/>
          <a:p>
            <a:pPr marL="0" indent="0">
              <a:buNone/>
            </a:pPr>
            <a:r>
              <a:rPr lang="en-US" sz="1600" b="1" dirty="0"/>
              <a:t>Sections of DNS message format :</a:t>
            </a:r>
          </a:p>
          <a:p>
            <a:pPr marL="0" indent="0">
              <a:buNone/>
            </a:pPr>
            <a:endParaRPr lang="en-US" sz="1600" b="1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97313"/>
              </p:ext>
            </p:extLst>
          </p:nvPr>
        </p:nvGraphicFramePr>
        <p:xfrm>
          <a:off x="225286" y="1316438"/>
          <a:ext cx="8693428" cy="2264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21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0123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19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DNS message section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Description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02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Question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question for the server. It contains the domain name to be resolved, the class of domain, and the query type.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9202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Answer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DNS resource record, or RR, for the query including the resolved IP address depending on the RR type.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192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Authority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Contains the RRs for the domain authority.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9202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Additional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Relevant to query responses only. Consists of RRs that hold additional information that will make query resolution more efficient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867496022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Dynamic DNS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6723" y="777171"/>
            <a:ext cx="3979543" cy="309814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Dynamic DNS (DDNS) allows a user or organization to register an IP address with a domain name as in DNS.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The subdomain is mapped to the IP address of the user’s server, or home router connection to the internet.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When a change is detected, the DDNS provider is immediately informed of the change and the mapping between the user’s subdomain and the internet IP address is immediately updated.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ABA767-3631-4463-8CC3-78C5B4C02A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667" t="13068" r="12222" b="9739"/>
          <a:stretch/>
        </p:blipFill>
        <p:spPr>
          <a:xfrm>
            <a:off x="4123608" y="946886"/>
            <a:ext cx="4911332" cy="280052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2392" y="3929742"/>
            <a:ext cx="88825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The DDNS provider service supplies that IP address to the resolver’s second level DNS server. This DNS server, either </a:t>
            </a:r>
            <a:r>
              <a:rPr lang="en-IN" sz="1600" dirty="0">
                <a:solidFill>
                  <a:srgbClr val="000000"/>
                </a:solidFill>
                <a:latin typeface="+mn-lt"/>
              </a:rPr>
              <a:t>at the organization or ISP,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provides the DDNS IP address to the resolver.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67976711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WHOIS Protocol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924" y="798943"/>
            <a:ext cx="3631013" cy="3842631"/>
          </a:xfrm>
        </p:spPr>
        <p:txBody>
          <a:bodyPr/>
          <a:lstStyle/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1600" dirty="0"/>
              <a:t>WHOIS is a TCP-based protocol that is used to identify the owners of internet domains through the DNS system.</a:t>
            </a:r>
          </a:p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1600" dirty="0"/>
              <a:t>The WHOIS application uses a query, in the form of a FQDN.</a:t>
            </a:r>
          </a:p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1600" dirty="0"/>
              <a:t>WHOIS is a starting point for identifying potentially dangerous internet locations that may have been reached through the network.</a:t>
            </a:r>
          </a:p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r>
              <a:rPr lang="en-US" sz="1600" dirty="0"/>
              <a:t>ICANN Lookup, an internet-based WHOIS tool, is used to obtain the registration record a URL.</a:t>
            </a:r>
          </a:p>
          <a:p>
            <a:pPr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</a:pP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0F7D5-33B0-4DE7-862F-1BAC6125D2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41" t="9739" r="17917" b="5410"/>
          <a:stretch/>
        </p:blipFill>
        <p:spPr>
          <a:xfrm>
            <a:off x="3836798" y="875753"/>
            <a:ext cx="5034816" cy="3499140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658347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Lab - Using Wireshark to Examine a UDP DNS Capture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4" y="798943"/>
            <a:ext cx="8701762" cy="384263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In this lab, you will complete the following objectives:</a:t>
            </a:r>
          </a:p>
          <a:p>
            <a:pPr marL="314326" lvl="3"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Char char="•"/>
            </a:pPr>
            <a:r>
              <a:rPr lang="en-US" sz="1600" dirty="0"/>
              <a:t>Communicate with a DNS server by sending a DNS query using the UDP transport protocol. </a:t>
            </a:r>
          </a:p>
          <a:p>
            <a:pPr marL="314326" lvl="3">
              <a:spcBef>
                <a:spcPts val="600"/>
              </a:spcBef>
              <a:spcAft>
                <a:spcPts val="600"/>
              </a:spcAft>
              <a:buSzPct val="90000"/>
              <a:buFont typeface="Arial" pitchFamily="34" charset="0"/>
              <a:buChar char="•"/>
            </a:pPr>
            <a:r>
              <a:rPr lang="en-US" sz="1600" dirty="0"/>
              <a:t>Use Wireshark to examine the DNS query and response exchanges with the same server.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88365016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958" y="1074436"/>
            <a:ext cx="5242468" cy="180239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10.3 NAT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547709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"/>
          <p:cNvSpPr>
            <a:spLocks noGrp="1" noChangeArrowheads="1"/>
          </p:cNvSpPr>
          <p:nvPr>
            <p:ph type="title"/>
          </p:nvPr>
        </p:nvSpPr>
        <p:spPr>
          <a:xfrm>
            <a:off x="1" y="41394"/>
            <a:ext cx="9144000" cy="612812"/>
          </a:xfrm>
        </p:spPr>
        <p:txBody>
          <a:bodyPr/>
          <a:lstStyle/>
          <a:p>
            <a:pPr eaLnBrk="1" hangingPunct="1"/>
            <a:r>
              <a:rPr lang="en-US" dirty="0"/>
              <a:t>Module Objectives</a:t>
            </a:r>
          </a:p>
        </p:txBody>
      </p:sp>
      <p:sp>
        <p:nvSpPr>
          <p:cNvPr id="6147" name="Content Placeholder 1"/>
          <p:cNvSpPr>
            <a:spLocks noGrp="1" noChangeArrowheads="1"/>
          </p:cNvSpPr>
          <p:nvPr>
            <p:ph idx="1"/>
          </p:nvPr>
        </p:nvSpPr>
        <p:spPr>
          <a:xfrm>
            <a:off x="99461" y="654206"/>
            <a:ext cx="8731272" cy="827461"/>
          </a:xfrm>
        </p:spPr>
        <p:txBody>
          <a:bodyPr/>
          <a:lstStyle/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b="1" dirty="0"/>
              <a:t>Module Title</a:t>
            </a:r>
            <a:r>
              <a:rPr lang="en-US" sz="1600" dirty="0"/>
              <a:t>: Network Services</a:t>
            </a:r>
          </a:p>
          <a:p>
            <a:pPr marL="0" indent="0">
              <a:lnSpc>
                <a:spcPct val="85000"/>
              </a:lnSpc>
              <a:spcBef>
                <a:spcPct val="30000"/>
              </a:spcBef>
              <a:buNone/>
            </a:pPr>
            <a:r>
              <a:rPr lang="en-US" sz="1600" b="1" dirty="0"/>
              <a:t>Module Objective</a:t>
            </a:r>
            <a:r>
              <a:rPr lang="en-US" sz="1600" dirty="0"/>
              <a:t>: Explain how network services enable network functionality.</a:t>
            </a:r>
          </a:p>
          <a:p>
            <a:pPr>
              <a:lnSpc>
                <a:spcPct val="85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89297" indent="0">
              <a:spcBef>
                <a:spcPct val="30000"/>
              </a:spcBef>
              <a:buNone/>
            </a:pPr>
            <a:endParaRPr lang="en-U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6660077"/>
              </p:ext>
            </p:extLst>
          </p:nvPr>
        </p:nvGraphicFramePr>
        <p:xfrm>
          <a:off x="423333" y="1625600"/>
          <a:ext cx="8263467" cy="1789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048287">
                  <a:extLst>
                    <a:ext uri="{9D8B030D-6E8A-4147-A177-3AD203B41FA5}">
                      <a16:colId xmlns:a16="http://schemas.microsoft.com/office/drawing/2014/main" val="399010295"/>
                    </a:ext>
                  </a:extLst>
                </a:gridCol>
                <a:gridCol w="5215180">
                  <a:extLst>
                    <a:ext uri="{9D8B030D-6E8A-4147-A177-3AD203B41FA5}">
                      <a16:colId xmlns:a16="http://schemas.microsoft.com/office/drawing/2014/main" val="3417728144"/>
                    </a:ext>
                  </a:extLst>
                </a:gridCol>
              </a:tblGrid>
              <a:tr h="2109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Topic Title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Topic Objective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0168" marR="60168" marT="0" marB="0"/>
                </a:tc>
                <a:extLst>
                  <a:ext uri="{0D108BD9-81ED-4DB2-BD59-A6C34878D82A}">
                    <a16:rowId xmlns:a16="http://schemas.microsoft.com/office/drawing/2014/main" val="364302898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DHCP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DHCP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3530891527"/>
                  </a:ext>
                </a:extLst>
              </a:tr>
              <a:tr h="263724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DNS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DNS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662892947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NAT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NAT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283686363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File Transfer and Sharing Services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file transfer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Email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email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4659">
                <a:tc>
                  <a:txBody>
                    <a:bodyPr/>
                    <a:lstStyle/>
                    <a:p>
                      <a:pPr fontAlgn="ctr"/>
                      <a:r>
                        <a:rPr lang="en-US" sz="1100" b="1" dirty="0">
                          <a:effectLst/>
                        </a:rPr>
                        <a:t>HTTP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100" b="0" dirty="0">
                          <a:effectLst/>
                        </a:rPr>
                        <a:t>Explain how HTTP services enable network functionality.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381894665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NAT</a:t>
            </a:r>
          </a:p>
          <a:p>
            <a:r>
              <a:rPr lang="en-US" dirty="0"/>
              <a:t>IPv4 Private Address Space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383" y="1514130"/>
            <a:ext cx="4174441" cy="384263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NAT provides the translation of private addresses to public addresses.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A single, public IPv4 address can be shared by thousands of devices, each configured with a unique private IPv4 address.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The solution to the exhaustion of IPv4 address space and the limitations of NAT is the eventual transition to IPv6.</a:t>
            </a:r>
            <a:br>
              <a:rPr lang="en-US" sz="1600" dirty="0"/>
            </a:br>
            <a:endParaRPr lang="en-US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6382" y="1646326"/>
            <a:ext cx="4932000" cy="17487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99181" y="820917"/>
            <a:ext cx="87478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To allow a device with a private IPv4 address to access devices and resources outside the local network, the private address must be translated to a public address.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3361818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NAT</a:t>
            </a:r>
          </a:p>
          <a:p>
            <a:r>
              <a:rPr lang="en-US" dirty="0"/>
              <a:t>What is NAT?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383" y="762731"/>
            <a:ext cx="4821635" cy="3842631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NAT is used to conserve public IPv4 addresses.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NAT-enabled routers can be configured with one or more valid public IPv4 addresses which are known as the </a:t>
            </a:r>
            <a:r>
              <a:rPr lang="en-US" sz="1600" b="1" dirty="0"/>
              <a:t>NAT pool</a:t>
            </a:r>
            <a:r>
              <a:rPr lang="en-US" sz="1600" dirty="0"/>
              <a:t>. 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A NAT router typically operates at the border of a stub network. 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When a device inside the stub network wants to communicate with a device outside its network, the packet is forwarded to the border router and the router performs the NAT process.</a:t>
            </a:r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r>
              <a:rPr lang="en-US" sz="1600" b="1" i="1" dirty="0"/>
              <a:t>Note</a:t>
            </a:r>
            <a:r>
              <a:rPr lang="en-US" sz="1600" i="1" dirty="0"/>
              <a:t>: </a:t>
            </a:r>
            <a:r>
              <a:rPr lang="en-IN" sz="1600" i="1" dirty="0"/>
              <a:t>The connection to the ISP may use a private address or a public address that is shared among customers. For the purposes of this module, a public address is shown.</a:t>
            </a:r>
            <a:endParaRPr lang="en-US" sz="1600" i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841" y="1087039"/>
            <a:ext cx="4105808" cy="2643530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23112229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NAT</a:t>
            </a:r>
          </a:p>
          <a:p>
            <a:r>
              <a:rPr lang="en-US" dirty="0"/>
              <a:t>How NAT works?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4"/>
            <a:ext cx="8671944" cy="1029856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In this example, PC1 with private address 192.168.10.10 wants to communicate with an outside web server with public address 209.165.201.1.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Click the Play button in the figure to view the animation.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" t="1670" r="377"/>
          <a:stretch/>
        </p:blipFill>
        <p:spPr>
          <a:xfrm>
            <a:off x="1728314" y="1828800"/>
            <a:ext cx="5760000" cy="2925162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849123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NAT</a:t>
            </a:r>
          </a:p>
          <a:p>
            <a:r>
              <a:rPr lang="en-US" dirty="0"/>
              <a:t>Port Address Translation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4237812" cy="3703483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Port Address Translation (PAT), also known as NAT overload, maps multiple private IPv4 addresses to a single public IPv4 address or a few addresses. 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When a device initiates a TCP/IP session, it generates a TCP or UDP source port value, or a specially assigned query ID for ICMP, to uniquely identify the session. 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PAT ensures that devices use a different TCP port number for each session with a server on the internet.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IN" sz="1600" dirty="0"/>
              <a:t>PAT adds unique source port numbers to the inside global address to distinguish between translations.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4345662" y="887240"/>
            <a:ext cx="46766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Click Play in the figure to view an animation of the PAT process.</a:t>
            </a:r>
            <a:endParaRPr lang="en-IN" sz="1600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" t="916" r="264"/>
          <a:stretch/>
        </p:blipFill>
        <p:spPr>
          <a:xfrm>
            <a:off x="4345662" y="1472035"/>
            <a:ext cx="4716000" cy="280220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36499490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444" y="1252331"/>
            <a:ext cx="8348870" cy="209163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10.4 File Transfer and Sharing Services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71608370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File Transfer and Sharing Services</a:t>
            </a:r>
          </a:p>
          <a:p>
            <a:r>
              <a:rPr lang="en-US" dirty="0"/>
              <a:t>FTP and TFTP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4" y="798943"/>
            <a:ext cx="4744807" cy="3021619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FTP allows data transfers between a client and a server. 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An FTP client runs on a computer and is used to push and pull data from an FTP server.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FTP connections between the client and server:</a:t>
            </a:r>
          </a:p>
          <a:p>
            <a:pPr lvl="2"/>
            <a:r>
              <a:rPr lang="en-US" sz="1600" b="1" dirty="0"/>
              <a:t>Control Connection</a:t>
            </a:r>
            <a:r>
              <a:rPr lang="en-US" sz="1600" dirty="0"/>
              <a:t>: The client opens the first connection to the server for control traffic.</a:t>
            </a:r>
          </a:p>
          <a:p>
            <a:pPr lvl="2"/>
            <a:r>
              <a:rPr lang="en-US" sz="1600" b="1" dirty="0"/>
              <a:t>Data Connection</a:t>
            </a:r>
            <a:r>
              <a:rPr lang="en-US" sz="1600" dirty="0"/>
              <a:t>: The client opens the second connection to the server for data traffic.</a:t>
            </a:r>
          </a:p>
          <a:p>
            <a:pPr marL="0" indent="0">
              <a:spcBef>
                <a:spcPts val="300"/>
              </a:spcBef>
              <a:spcAft>
                <a:spcPts val="300"/>
              </a:spcAft>
              <a:buNone/>
            </a:pPr>
            <a:endParaRPr lang="en-US" sz="1600" dirty="0"/>
          </a:p>
        </p:txBody>
      </p:sp>
      <p:sp>
        <p:nvSpPr>
          <p:cNvPr id="3" name="Content Placeholder 2"/>
          <p:cNvSpPr/>
          <p:nvPr/>
        </p:nvSpPr>
        <p:spPr>
          <a:xfrm>
            <a:off x="244443" y="3965421"/>
            <a:ext cx="4504114" cy="570369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69863" indent="-169863" defTabSz="684213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IN" sz="1600" dirty="0">
                <a:solidFill>
                  <a:srgbClr val="000000"/>
                </a:solidFill>
                <a:ea typeface="ＭＳ Ｐゴシック" charset="0"/>
                <a:cs typeface="CiscoSans"/>
              </a:rPr>
              <a:t>Trivial File Transfer Protocol (TFTP) is a simplified file transfer protocol that uses well-known UDP port number 69. </a:t>
            </a:r>
            <a:endParaRPr lang="en-US" sz="1600" dirty="0">
              <a:solidFill>
                <a:srgbClr val="000000"/>
              </a:solidFill>
              <a:ea typeface="ＭＳ Ｐゴシック" charset="0"/>
              <a:cs typeface="CiscoSans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8557" y="926588"/>
            <a:ext cx="4318504" cy="298095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1208240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File Transfer and Sharing Services</a:t>
            </a:r>
          </a:p>
          <a:p>
            <a:r>
              <a:rPr lang="en-US" dirty="0"/>
              <a:t>SMB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6" y="798943"/>
            <a:ext cx="3111600" cy="354445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The Server Message Block (SMB) is a client/server file sharing protocol that describes the structure of shared network resources.</a:t>
            </a:r>
          </a:p>
          <a:p>
            <a:pPr>
              <a:buFont typeface="Arial" pitchFamily="34" charset="0"/>
              <a:buChar char="•"/>
            </a:pPr>
            <a:r>
              <a:rPr lang="en-US" altLang="en-US" sz="1600" dirty="0"/>
              <a:t>SMB is a client/server, request-response protocol.</a:t>
            </a:r>
          </a:p>
          <a:p>
            <a:pPr>
              <a:buFont typeface="Arial" pitchFamily="34" charset="0"/>
              <a:buChar char="•"/>
            </a:pPr>
            <a:r>
              <a:rPr lang="en-US" altLang="en-US" sz="1600" dirty="0"/>
              <a:t>Servers can make their own resources available to clients on the network.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C1A609-2E36-40D8-9DF2-4E481BEBD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085" t="14771" r="23055" b="18283"/>
          <a:stretch/>
        </p:blipFill>
        <p:spPr>
          <a:xfrm>
            <a:off x="3661833" y="820914"/>
            <a:ext cx="5328000" cy="3655417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10498711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File Transfer and Sharing Services</a:t>
            </a:r>
          </a:p>
          <a:p>
            <a:r>
              <a:rPr lang="en-US" dirty="0"/>
              <a:t>SMB (Contd.)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3121649" cy="354445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SMB messages can start, authenticate, and terminate sessions, control file and printer access, and allow an application to send or receive messages to or from another device.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SMB file sharing and print services have become the mainstay of Microsoft networking.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en-US" sz="1600" dirty="0"/>
              <a:t>A file may be copied from PC to PC with Windows Explorer using the SMB protocol.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EDDC49-4193-44CC-B002-104A363020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56" t="14284" r="17222" b="18749"/>
          <a:stretch/>
        </p:blipFill>
        <p:spPr>
          <a:xfrm>
            <a:off x="3154206" y="896512"/>
            <a:ext cx="5904000" cy="3434466"/>
          </a:xfrm>
          <a:prstGeom prst="rect">
            <a:avLst/>
          </a:prstGeom>
          <a:ln w="3175"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78139700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File Transfer and Sharing Services</a:t>
            </a:r>
          </a:p>
          <a:p>
            <a:r>
              <a:rPr lang="en-US" dirty="0"/>
              <a:t>Lab - Using Wireshark to Examine TCP and UDP Captures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916632"/>
            <a:ext cx="8502978" cy="38028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In this lab, you will complete the following objectives: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/>
              <a:t>Identify TCP Header Fields and Operation Using a Wireshark FTP Session Capture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/>
              <a:t>Identify UDP Header Fields and Operation Using a Wireshark TFTP Session Capture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2239401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7554" y="1179917"/>
            <a:ext cx="8348870" cy="152510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10.5 Email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3585148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958" y="1074436"/>
            <a:ext cx="5242468" cy="180239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10.1 DHCP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Email</a:t>
            </a:r>
          </a:p>
          <a:p>
            <a:r>
              <a:rPr lang="en-US" dirty="0"/>
              <a:t>Email protocols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3993369" cy="38028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Email is a store-and-forward method of sending, storing, and retrieving electronic messages across a network.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Email clients communicate with mail servers to send and receive email.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Email supports three separate protocols for operation: Simple Mail Transfer Protocol (SMTP), Post Office Protocol (POP), and IMAP.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A client retrieves email using one of the two application layer protocols: POP or IMAP.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r="9382"/>
          <a:stretch/>
        </p:blipFill>
        <p:spPr bwMode="auto">
          <a:xfrm>
            <a:off x="4201904" y="908068"/>
            <a:ext cx="4752000" cy="3478857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4126147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Email</a:t>
            </a:r>
          </a:p>
          <a:p>
            <a:r>
              <a:rPr lang="en-US" dirty="0"/>
              <a:t>SMTP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4593036" cy="38028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SMTP message formats require a message header and a message body.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When a client sends an email, the client SMTP process connects with a server SMTP process on a well-known port 25. 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When the server receives the message, it either places the message in a local account, if the recipient is local, or forwards the message to another mail server for delivery.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Periodically, the server checks the queue for messages and attempts to send them again. If the message is still not delivered after a predetermined expiration time, it is returned to the sender as undeliverable.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259" y="915254"/>
            <a:ext cx="4428000" cy="260470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1846262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Email</a:t>
            </a:r>
          </a:p>
          <a:p>
            <a:r>
              <a:rPr lang="en-US" dirty="0"/>
              <a:t>POP3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3"/>
            <a:ext cx="4943983" cy="380287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POP3 is used by an application to retrieve a mail from a mail server.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/>
              <a:t>With POP3, email messages are downloaded to the client and removed from the server.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/>
              <a:t>The server starts the POP3 service by passively listening on TCP port 110 for client connection requests.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The client sends a request to establish a TCP connection with the server.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Once the connection is established, the POP3 server sends a greeting. The client and POP3 server then exchange commands and responses until the connection is closed or aborted.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6E3856-7827-4821-8BE4-0DEC848B19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100" t="13584" r="18333" b="12447"/>
          <a:stretch/>
        </p:blipFill>
        <p:spPr>
          <a:xfrm>
            <a:off x="4819634" y="1122385"/>
            <a:ext cx="4212000" cy="27556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2879928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Email</a:t>
            </a:r>
          </a:p>
          <a:p>
            <a:r>
              <a:rPr lang="en-US" dirty="0"/>
              <a:t>IMAP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5" y="798942"/>
            <a:ext cx="4858390" cy="3874657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IMAP is the protocol that describes a method to retrieve email messages.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When the user connects to an IMAP-capable server, </a:t>
            </a:r>
            <a:r>
              <a:rPr lang="en-IN" sz="1600" dirty="0"/>
              <a:t>copies of the messages are downloaded to the client application. </a:t>
            </a:r>
            <a:r>
              <a:rPr lang="en-US" sz="1600" dirty="0"/>
              <a:t>The original messages are kept on the server until manually deleted.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/>
              <a:t>Users view copies of the messages in their email client software.</a:t>
            </a:r>
            <a:endParaRPr lang="en-US" sz="1600" dirty="0"/>
          </a:p>
          <a:p>
            <a:pPr>
              <a:buFont typeface="Arial" pitchFamily="34" charset="0"/>
              <a:buChar char="•"/>
            </a:pPr>
            <a:r>
              <a:rPr lang="en-US" sz="1600" dirty="0"/>
              <a:t>Users can create a file hierarchy on the server to organize and store mail.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When a user decides to delete a message, the server synchronizes that action and deletes the message from the server.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50" t="1430" r="16889" b="11467"/>
          <a:stretch/>
        </p:blipFill>
        <p:spPr>
          <a:xfrm>
            <a:off x="4847518" y="1196874"/>
            <a:ext cx="4068000" cy="317726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6518320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7505" y="1441174"/>
            <a:ext cx="8348870" cy="1525106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10.6 HTTP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0373360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Hypertext Transfer Protocol and Hypertext Markup Language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4" y="798943"/>
            <a:ext cx="8781275" cy="1192819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When a web address or Uniform Resource Locator (URL) is typed into a web browser, the web browser establishes a connection with the web service that is using the HTTP protocol.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Lets take a look on how a web page is opened in a browser. Example: </a:t>
            </a:r>
            <a:r>
              <a:rPr lang="en-US" sz="1600" dirty="0">
                <a:hlinkClick r:id="rId4"/>
              </a:rPr>
              <a:t>http://www.cisco.com/index.html</a:t>
            </a:r>
            <a:endParaRPr lang="en-US" sz="1600" dirty="0"/>
          </a:p>
          <a:p>
            <a:pPr marL="0" indent="0"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144065" y="2213192"/>
            <a:ext cx="8864133" cy="1444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dirty="0"/>
              <a:t>Step 1</a:t>
            </a:r>
            <a:r>
              <a:rPr lang="en-US" sz="1600" dirty="0"/>
              <a:t>: The browser interprets the three parts of the URL:</a:t>
            </a:r>
          </a:p>
          <a:p>
            <a:pPr lvl="2"/>
            <a:r>
              <a:rPr lang="en-US" sz="1600" dirty="0"/>
              <a:t>http (the protocol or scheme)</a:t>
            </a:r>
          </a:p>
          <a:p>
            <a:pPr lvl="2"/>
            <a:r>
              <a:rPr lang="en-US" sz="1600" dirty="0">
                <a:hlinkClick r:id="rId5"/>
              </a:rPr>
              <a:t>www.cisco.com</a:t>
            </a:r>
            <a:r>
              <a:rPr lang="en-US" sz="1600" dirty="0"/>
              <a:t> (the server name)</a:t>
            </a:r>
          </a:p>
          <a:p>
            <a:pPr lvl="2"/>
            <a:r>
              <a:rPr lang="en-US" sz="1600" dirty="0"/>
              <a:t>index.html (the specific filename requested)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Font typeface="Wingdings" panose="05000000000000000000" pitchFamily="2" charset="2"/>
              <a:buNone/>
            </a:pPr>
            <a:br>
              <a:rPr lang="en-US" sz="1600" dirty="0"/>
            </a:br>
            <a:endParaRPr lang="en-US" sz="16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519128" y="3535031"/>
            <a:ext cx="5508000" cy="115899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5198721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4" y="139568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Hypertext Transfer Protocol and Hypertext Markup Language (Contd.)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6723" y="1011341"/>
            <a:ext cx="4916878" cy="883524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Step 2:</a:t>
            </a:r>
            <a:r>
              <a:rPr lang="en-US" sz="1600" dirty="0"/>
              <a:t> The client initiates an HTTP request to a server by sending a GET request to the server and asks for the index.html file.</a:t>
            </a:r>
            <a:endParaRPr lang="en-US" sz="1600" b="1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dirty="0"/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indent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600" b="1" dirty="0"/>
          </a:p>
          <a:p>
            <a:pPr marL="0" indent="0">
              <a:buNone/>
            </a:pPr>
            <a:br>
              <a:rPr lang="en-US" sz="1600" dirty="0"/>
            </a:br>
            <a:endParaRPr lang="en-US" sz="1600" dirty="0"/>
          </a:p>
        </p:txBody>
      </p:sp>
      <p:sp>
        <p:nvSpPr>
          <p:cNvPr id="3" name="Content Placeholder 2"/>
          <p:cNvSpPr txBox="1"/>
          <p:nvPr/>
        </p:nvSpPr>
        <p:spPr>
          <a:xfrm>
            <a:off x="208232" y="1894865"/>
            <a:ext cx="46082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69863" indent="-169863" defTabSz="684213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Step 3: </a:t>
            </a:r>
            <a:r>
              <a:rPr lang="en-US" sz="1600" dirty="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rPr>
              <a:t>In response to the request, the server sends the HTML code for this web page to the browser.</a:t>
            </a:r>
          </a:p>
        </p:txBody>
      </p:sp>
      <p:pic>
        <p:nvPicPr>
          <p:cNvPr id="13315" name="Picture 1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9"/>
          <a:stretch/>
        </p:blipFill>
        <p:spPr bwMode="auto">
          <a:xfrm>
            <a:off x="1341248" y="2509530"/>
            <a:ext cx="2653614" cy="169164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12" name="Content Placeholder 3"/>
          <p:cNvSpPr txBox="1"/>
          <p:nvPr/>
        </p:nvSpPr>
        <p:spPr>
          <a:xfrm>
            <a:off x="253485" y="4161654"/>
            <a:ext cx="49794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Step 4: </a:t>
            </a:r>
            <a:r>
              <a:rPr lang="en-US" sz="1600" dirty="0">
                <a:solidFill>
                  <a:srgbClr val="000000"/>
                </a:solidFill>
              </a:rPr>
              <a:t>The browser deciphers the HTML code and formats the page for the browser window.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0146" y="944720"/>
            <a:ext cx="3888000" cy="142684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3316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601" y="2500417"/>
            <a:ext cx="3766458" cy="2144044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00077451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The HTTP URL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6" y="798943"/>
            <a:ext cx="8855870" cy="292215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HTTP URLs can specify the port on the server that should handle the HTTP methods. 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It can specify a query string and fragment.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Query strings are preceded by a “?” character and typically consist of a series of name and value pairs.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 A fragment is preceded by a “#” character. It refers to a subordinate part of the resource that is requested in the URL. 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The parts of an </a:t>
            </a:r>
            <a:r>
              <a:rPr lang="en-IN" sz="1600" dirty="0"/>
              <a:t>HTTP URL are shown in the below figure: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864" y="2906299"/>
            <a:ext cx="6866336" cy="182805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8503429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HTTP Operation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80278" y="826101"/>
            <a:ext cx="3549750" cy="3971841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HTTP is a request/response protocol that uses TCP port 80.It is flexible but not a secure protocol.</a:t>
            </a:r>
          </a:p>
          <a:p>
            <a:pPr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IN" sz="1600" dirty="0"/>
              <a:t>When a client sends a request to a web server, it will use one of the six methods specified by HTTP:</a:t>
            </a:r>
            <a:endParaRPr lang="en-US" sz="1600" b="1" dirty="0"/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GET </a:t>
            </a:r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POST </a:t>
            </a:r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PUT </a:t>
            </a:r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DELETE </a:t>
            </a:r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OPTIONS </a:t>
            </a:r>
          </a:p>
          <a:p>
            <a:pPr marL="533400" indent="-261938"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</a:pPr>
            <a:r>
              <a:rPr lang="en-US" sz="1600" dirty="0"/>
              <a:t>CONNECT 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51" t="4923"/>
          <a:stretch/>
        </p:blipFill>
        <p:spPr bwMode="auto">
          <a:xfrm>
            <a:off x="3858289" y="959242"/>
            <a:ext cx="5064330" cy="309546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31421094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HTTP Status Codes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43648" y="798943"/>
            <a:ext cx="8830970" cy="572658"/>
          </a:xfrm>
        </p:spPr>
        <p:txBody>
          <a:bodyPr/>
          <a:lstStyle/>
          <a:p>
            <a:pPr marL="285750" lvl="2" indent="-28575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IN" sz="1600" dirty="0"/>
              <a:t>The HTTP Status codes are numeric, with the first number in the code indicating the type of message. </a:t>
            </a:r>
            <a:endParaRPr lang="en-US" sz="1600" dirty="0"/>
          </a:p>
          <a:p>
            <a:pPr marL="285750" lvl="2" indent="-28575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The five status code groups are </a:t>
            </a:r>
            <a:r>
              <a:rPr lang="en-US" sz="1600" b="1" dirty="0"/>
              <a:t>1xx</a:t>
            </a:r>
            <a:r>
              <a:rPr lang="en-US" sz="1600" dirty="0"/>
              <a:t> - Informational, </a:t>
            </a:r>
            <a:r>
              <a:rPr lang="en-US" sz="1600" b="1" dirty="0"/>
              <a:t>2xx</a:t>
            </a:r>
            <a:r>
              <a:rPr lang="en-US" sz="1600" dirty="0"/>
              <a:t> - Success, </a:t>
            </a:r>
            <a:r>
              <a:rPr lang="en-US" sz="1600" b="1" dirty="0"/>
              <a:t>3xx</a:t>
            </a:r>
            <a:r>
              <a:rPr lang="en-US" sz="1600" dirty="0"/>
              <a:t> - Redirection , </a:t>
            </a:r>
            <a:r>
              <a:rPr lang="en-US" sz="1600" b="1" dirty="0"/>
              <a:t>4xx</a:t>
            </a:r>
            <a:r>
              <a:rPr lang="en-US" sz="1600" dirty="0"/>
              <a:t> - Client Error and </a:t>
            </a:r>
            <a:r>
              <a:rPr lang="en-US" sz="1600" b="1" dirty="0"/>
              <a:t>5xx</a:t>
            </a:r>
            <a:r>
              <a:rPr lang="en-US" sz="1600" dirty="0"/>
              <a:t> - Server Error</a:t>
            </a:r>
          </a:p>
          <a:p>
            <a:pPr marL="285750" lvl="2" indent="-28575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The below table explains some common status codes:</a:t>
            </a:r>
          </a:p>
          <a:p>
            <a:pPr marL="285750" lvl="2" indent="-285750">
              <a:spcBef>
                <a:spcPts val="400"/>
              </a:spcBef>
              <a:spcAft>
                <a:spcPts val="4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endParaRPr lang="en-US" sz="1600" dirty="0"/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endParaRPr lang="en-US" sz="1600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319370"/>
              </p:ext>
            </p:extLst>
          </p:nvPr>
        </p:nvGraphicFramePr>
        <p:xfrm>
          <a:off x="425508" y="2353154"/>
          <a:ext cx="8428776" cy="22783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86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7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028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441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Code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Status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Meaning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415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1xx - Informational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796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100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Continue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client should continue with the request. The Server has verified that the request can be fulfilled.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4415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2xx - Success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415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200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OK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request completed successfully.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796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202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Accepted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request has been accepted for processing, but processing is not completed.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50409886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27508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Network Services</a:t>
            </a:r>
          </a:p>
          <a:p>
            <a:r>
              <a:rPr lang="en-US" dirty="0"/>
              <a:t>Dynamic Host Configuration Protocol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7435" y="681254"/>
            <a:ext cx="4808183" cy="3988957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Two types of addressing:</a:t>
            </a:r>
          </a:p>
          <a:p>
            <a:pPr marL="358775" lvl="2" indent="-177800"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Dynamic</a:t>
            </a:r>
            <a:r>
              <a:rPr lang="en-US" sz="1600" dirty="0">
                <a:solidFill>
                  <a:srgbClr val="000000"/>
                </a:solidFill>
              </a:rPr>
              <a:t> – Dynamic Host Configuration Protocol (</a:t>
            </a:r>
            <a:r>
              <a:rPr lang="en-US" sz="1600" dirty="0"/>
              <a:t>DHCP) for IPv4 service</a:t>
            </a:r>
            <a:r>
              <a:rPr lang="en-US" sz="1600" dirty="0">
                <a:solidFill>
                  <a:srgbClr val="000000"/>
                </a:solidFill>
              </a:rPr>
              <a:t> automates the assignment of IPv4 addresses, subnet masks, gateways, and other IPv4 networking parameters.</a:t>
            </a:r>
          </a:p>
          <a:p>
            <a:pPr marL="358775" lvl="2" indent="-177800"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b="1" dirty="0">
                <a:solidFill>
                  <a:srgbClr val="000000"/>
                </a:solidFill>
              </a:rPr>
              <a:t>Static</a:t>
            </a:r>
            <a:r>
              <a:rPr lang="en-US" sz="1600" dirty="0">
                <a:solidFill>
                  <a:srgbClr val="000000"/>
                </a:solidFill>
              </a:rPr>
              <a:t> – The network administrator manually enters IP address information on hosts.</a:t>
            </a:r>
          </a:p>
          <a:p>
            <a:pPr marL="180975" lvl="1" indent="-180975">
              <a:buSzPct val="90000"/>
              <a:buFont typeface="Arial" pitchFamily="34" charset="0"/>
              <a:buChar char="•"/>
            </a:pPr>
            <a:r>
              <a:rPr lang="en-US" sz="1600" dirty="0"/>
              <a:t>When a host connects to the network, the DHCP server chooses an address from a configured range of addresses called a pool and assigns it to the host.</a:t>
            </a:r>
            <a:endParaRPr lang="en-IN" sz="1600" dirty="0"/>
          </a:p>
          <a:p>
            <a:pPr marL="180975" lvl="1" indent="-180975">
              <a:buSzPct val="90000"/>
              <a:buFont typeface="Arial" pitchFamily="34" charset="0"/>
              <a:buChar char="•"/>
            </a:pPr>
            <a:r>
              <a:rPr lang="en-IN" sz="1600" dirty="0"/>
              <a:t>DHCP can allocate IP addresses for a configurable period of time, called a lease period.</a:t>
            </a:r>
            <a:endParaRPr lang="en-US" sz="1600" dirty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562" y="910452"/>
            <a:ext cx="4135094" cy="2743198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789283" y="3648563"/>
            <a:ext cx="424037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b="1" dirty="0">
                <a:solidFill>
                  <a:schemeClr val="tx1">
                    <a:lumMod val="50000"/>
                  </a:schemeClr>
                </a:solidFill>
              </a:rPr>
              <a:t>Medium-to-large networks</a:t>
            </a:r>
            <a:r>
              <a:rPr lang="en-IN" sz="1600" dirty="0">
                <a:solidFill>
                  <a:schemeClr val="tx1">
                    <a:lumMod val="50000"/>
                  </a:schemeClr>
                </a:solidFill>
              </a:rPr>
              <a:t> – DHCP server is a local PC-based server</a:t>
            </a:r>
          </a:p>
          <a:p>
            <a:r>
              <a:rPr lang="en-IN" sz="1600" b="1" dirty="0">
                <a:solidFill>
                  <a:schemeClr val="tx1">
                    <a:lumMod val="50000"/>
                  </a:schemeClr>
                </a:solidFill>
              </a:rPr>
              <a:t>Home network </a:t>
            </a:r>
            <a:r>
              <a:rPr lang="en-IN" sz="1600" dirty="0">
                <a:solidFill>
                  <a:schemeClr val="tx1">
                    <a:lumMod val="50000"/>
                  </a:schemeClr>
                </a:solidFill>
              </a:rPr>
              <a:t>– DHCP server is on the local router connecting the home network to the ISP.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99117839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HTTP Status Codes (Contd.)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286958"/>
              </p:ext>
            </p:extLst>
          </p:nvPr>
        </p:nvGraphicFramePr>
        <p:xfrm>
          <a:off x="280659" y="965765"/>
          <a:ext cx="8537418" cy="1874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93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14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86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44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Code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Status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dirty="0">
                          <a:effectLst/>
                        </a:rPr>
                        <a:t>Meaning</a:t>
                      </a:r>
                      <a:endParaRPr lang="en-US" sz="140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440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4xx – Client Error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endParaRPr lang="en-US" sz="1400" b="0" dirty="0">
                        <a:effectLst/>
                      </a:endParaRP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908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403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Forbidden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request is understood by the server, but the resource will not be fulfilled. This is possibly because the requester is not authorized to view the resource.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7707"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404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Not Found</a:t>
                      </a:r>
                    </a:p>
                  </a:txBody>
                  <a:tcPr marL="47625" marR="47625" marT="47625" marB="47625" anchor="ctr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en-US" sz="1400" b="0" dirty="0">
                          <a:effectLst/>
                        </a:rPr>
                        <a:t>The server could not find the requested resource. This can be caused by an out-of-date or incorrect URL.</a:t>
                      </a:r>
                    </a:p>
                  </a:txBody>
                  <a:tcPr marL="47625" marR="47625" marT="47625" marB="476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205632725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HTTP/2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207436" y="751829"/>
            <a:ext cx="4129171" cy="4077141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The purpose of HTTP/2 is to improve HTTP performance by addressing latency issues that existed in the HTTP 1.1 version of the protocol.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HTTP/2 uses the same header format as HTTP 1.1 and uses the same status codes.</a:t>
            </a:r>
          </a:p>
          <a:p>
            <a:pPr>
              <a:buFont typeface="Arial" pitchFamily="34" charset="0"/>
              <a:buChar char="•"/>
            </a:pPr>
            <a:r>
              <a:rPr lang="en-IN" sz="1600" dirty="0"/>
              <a:t>Few important features of HTTP/2 that a cybersecurity analyst must be aware of:</a:t>
            </a:r>
            <a:endParaRPr lang="en-US" sz="1600" dirty="0"/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Multiplexing 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Server PUSH 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A binary protocol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Header compression</a:t>
            </a:r>
          </a:p>
          <a:p>
            <a:pPr>
              <a:buFont typeface="Arial" pitchFamily="34" charset="0"/>
              <a:buChar char="•"/>
            </a:pPr>
            <a:endParaRPr lang="en-US" sz="16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05" y="849790"/>
            <a:ext cx="4824000" cy="2425943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5843906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Securing HTTP – HTTPS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198383" y="842359"/>
            <a:ext cx="8821031" cy="3965713"/>
          </a:xfrm>
        </p:spPr>
        <p:txBody>
          <a:bodyPr/>
          <a:lstStyle/>
          <a:p>
            <a:pPr>
              <a:spcBef>
                <a:spcPts val="700"/>
              </a:spcBef>
              <a:spcAft>
                <a:spcPts val="700"/>
              </a:spcAft>
              <a:buFont typeface="Arial" pitchFamily="34" charset="0"/>
              <a:buChar char="•"/>
            </a:pPr>
            <a:r>
              <a:rPr lang="en-US" sz="1600" dirty="0"/>
              <a:t>For secure communication across the internet, the HTTP Secure (HTTPS) protocol is used.</a:t>
            </a:r>
          </a:p>
          <a:p>
            <a:pPr>
              <a:spcBef>
                <a:spcPts val="700"/>
              </a:spcBef>
              <a:spcAft>
                <a:spcPts val="700"/>
              </a:spcAft>
              <a:buFont typeface="Arial" pitchFamily="34" charset="0"/>
              <a:buChar char="•"/>
            </a:pPr>
            <a:r>
              <a:rPr lang="en-US" sz="1600" dirty="0"/>
              <a:t>HTTPS uses authentication and encryption to secure data </a:t>
            </a:r>
            <a:r>
              <a:rPr lang="en-IN" sz="1600" dirty="0"/>
              <a:t>as it travels between the client and the server. </a:t>
            </a:r>
            <a:endParaRPr lang="en-US" sz="1600" dirty="0"/>
          </a:p>
          <a:p>
            <a:pPr>
              <a:spcBef>
                <a:spcPts val="700"/>
              </a:spcBef>
              <a:spcAft>
                <a:spcPts val="700"/>
              </a:spcAft>
              <a:buFont typeface="Arial" pitchFamily="34" charset="0"/>
              <a:buChar char="•"/>
            </a:pPr>
            <a:r>
              <a:rPr lang="en-US" sz="1600" dirty="0"/>
              <a:t>HTTPS uses the same client request-server response process as HTTP, but the data stream is encrypted with Secure Socket Layer (SSL), or Transport Layer Security (TLS), before being transported across the network. </a:t>
            </a:r>
          </a:p>
          <a:p>
            <a:pPr>
              <a:spcBef>
                <a:spcPts val="700"/>
              </a:spcBef>
              <a:spcAft>
                <a:spcPts val="700"/>
              </a:spcAft>
              <a:buFont typeface="Arial" pitchFamily="34" charset="0"/>
              <a:buChar char="•"/>
            </a:pPr>
            <a:r>
              <a:rPr lang="en-IN" sz="1600" dirty="0"/>
              <a:t>HTTPS/2 is specified to use HTTPS over TLS with the Application-Layer Protocol Negotiation (ALPN) extension for TLS 1.2 or newer.</a:t>
            </a:r>
            <a:endParaRPr lang="en-US" sz="1600" dirty="0"/>
          </a:p>
          <a:p>
            <a:pPr>
              <a:spcBef>
                <a:spcPts val="700"/>
              </a:spcBef>
              <a:spcAft>
                <a:spcPts val="700"/>
              </a:spcAft>
              <a:buFont typeface="Arial" pitchFamily="34" charset="0"/>
              <a:buChar char="•"/>
            </a:pPr>
            <a:r>
              <a:rPr lang="en-US" sz="1600" dirty="0"/>
              <a:t>Confidential information is transmitted over the Internet using HTTPS.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66186427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HTTP</a:t>
            </a:r>
          </a:p>
          <a:p>
            <a:r>
              <a:rPr lang="en-US" dirty="0"/>
              <a:t>Lab - Using Wireshark to Examine HTTP and HTTPS Traffic</a:t>
            </a:r>
          </a:p>
        </p:txBody>
      </p:sp>
      <p:sp>
        <p:nvSpPr>
          <p:cNvPr id="7" name="Content Placeholder 1"/>
          <p:cNvSpPr>
            <a:spLocks noGrp="1"/>
          </p:cNvSpPr>
          <p:nvPr>
            <p:ph idx="1"/>
          </p:nvPr>
        </p:nvSpPr>
        <p:spPr>
          <a:xfrm>
            <a:off x="180277" y="893341"/>
            <a:ext cx="8821031" cy="3860413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In this lab, you will complete the following objectives: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/>
              <a:t>Capture and view HTTP traffic</a:t>
            </a:r>
          </a:p>
          <a:p>
            <a:pPr lvl="2">
              <a:buFont typeface="Arial" pitchFamily="34" charset="0"/>
              <a:buChar char="•"/>
            </a:pPr>
            <a:r>
              <a:rPr lang="en-US" sz="1600" dirty="0"/>
              <a:t>Capture and view HTTPS traffic</a:t>
            </a:r>
          </a:p>
          <a:p>
            <a:pPr marL="0" indent="0">
              <a:buNone/>
            </a:pPr>
            <a:br>
              <a:rPr lang="en-US" sz="1600" dirty="0"/>
            </a:br>
            <a:endParaRPr lang="en-US" sz="16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9736474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7870" y="1292086"/>
            <a:ext cx="8348870" cy="2856949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10.7 Network Services Summary</a:t>
            </a: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b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</a:b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7538417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5489386" cy="757551"/>
          </a:xfrm>
        </p:spPr>
        <p:txBody>
          <a:bodyPr/>
          <a:lstStyle/>
          <a:p>
            <a:r>
              <a:rPr lang="en-US" sz="1600" dirty="0"/>
              <a:t>Network Services Summary</a:t>
            </a:r>
            <a:br>
              <a:rPr lang="en-US" altLang="en-US" dirty="0"/>
            </a:br>
            <a:r>
              <a:rPr lang="en-US" altLang="en-US" dirty="0"/>
              <a:t>What Did I Learn in this Module?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1929" y="735497"/>
            <a:ext cx="8840141" cy="3794790"/>
          </a:xfrm>
        </p:spPr>
        <p:txBody>
          <a:bodyPr/>
          <a:lstStyle/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Dynamic Host Configuration Protocol (DHCP) for IPv4 automates the assignment of IPv4 addresses. This is referred to as dynamic addressing and is the alternative to static addressing.</a:t>
            </a:r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DHCP operation includes: DHCPDISCOVER, DHCPOFFER, DHCPREQUEST, DHCPACK, and DHCPNAK.</a:t>
            </a:r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DNS resolves names to IP addresses. There are five steps involved in DNS resolution.</a:t>
            </a:r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NAT provides the translation of private addresses to public addresses. A NAT router typically operates at the border of a stub network. </a:t>
            </a:r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Port Address Translation (PAT), also known as NAT overload, maps multiple private IPv4 addresses to a single public IPv4 address or a few addresses.</a:t>
            </a:r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r>
              <a:rPr lang="en-US" sz="1600" dirty="0"/>
              <a:t>FTP was developed to allow for file transfers between a client and a server. Trivial File Transfer Protocol (TFTP) is a simplified file transfer protocol that uses UDP port number 69. </a:t>
            </a:r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endParaRPr lang="en-US" sz="1600" dirty="0"/>
          </a:p>
          <a:p>
            <a:pPr marL="169863" lvl="2"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Arial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2951178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>
          <a:xfrm>
            <a:off x="87549" y="41393"/>
            <a:ext cx="8360712" cy="757551"/>
          </a:xfrm>
        </p:spPr>
        <p:txBody>
          <a:bodyPr/>
          <a:lstStyle/>
          <a:p>
            <a:r>
              <a:rPr lang="en-US" sz="1600" dirty="0"/>
              <a:t>Network Services Summary</a:t>
            </a:r>
            <a:br>
              <a:rPr lang="en-US" altLang="en-US" dirty="0"/>
            </a:br>
            <a:r>
              <a:rPr lang="en-US" altLang="en-US" dirty="0"/>
              <a:t>What Did I Learn in this Module? (Contd.)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51929" y="735497"/>
            <a:ext cx="8840141" cy="379479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Email clients communicate with mail servers to send and receive email.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Email supports three separate protocols for operation: SMTP, POP, and IMAP.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Web browsers and web servers interact using the four steps.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HTTP is a request/response protocol that uses TCP port 80.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When a client sends a request to a web server, it will use one of six methods that are specified by the HTTP protocol: GET, POST, PUT, DELETE, OPTIONS, and CONNECT.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HTTP status codes: 1xx, 2xx, 3xx, 4xx, and 5xx. 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For secure communication across the internet, HTTP Secure (HTTPS) is used.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HTTPS uses authentication and encryption to secure data as it travels between the client and the server.</a:t>
            </a:r>
            <a:br>
              <a:rPr lang="en-US" sz="1600" dirty="0"/>
            </a:b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3584548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Tit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1400" dirty="0">
                <a:latin typeface="Arial" charset="0"/>
              </a:rPr>
              <a:t>Module 10</a:t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New Terms and Commands</a:t>
            </a:r>
          </a:p>
        </p:txBody>
      </p:sp>
      <p:graphicFrame>
        <p:nvGraphicFramePr>
          <p:cNvPr id="3" name="Content Placeholder 2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5510781"/>
              </p:ext>
            </p:extLst>
          </p:nvPr>
        </p:nvGraphicFramePr>
        <p:xfrm>
          <a:off x="144463" y="798514"/>
          <a:ext cx="8853486" cy="23977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51162">
                  <a:extLst>
                    <a:ext uri="{9D8B030D-6E8A-4147-A177-3AD203B41FA5}">
                      <a16:colId xmlns:a16="http://schemas.microsoft.com/office/drawing/2014/main" val="2731093094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353496225"/>
                    </a:ext>
                  </a:extLst>
                </a:gridCol>
                <a:gridCol w="2951162">
                  <a:extLst>
                    <a:ext uri="{9D8B030D-6E8A-4147-A177-3AD203B41FA5}">
                      <a16:colId xmlns:a16="http://schemas.microsoft.com/office/drawing/2014/main" val="281959122"/>
                    </a:ext>
                  </a:extLst>
                </a:gridCol>
              </a:tblGrid>
              <a:tr h="2362129"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dirty="0">
                          <a:solidFill>
                            <a:schemeClr val="tx1"/>
                          </a:solidFill>
                          <a:latin typeface="+mn-lt"/>
                        </a:rPr>
                        <a:t>DHCP(Dynamic Host Configuration protocol)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Pool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Lease period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DNS (Domain Name System)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DDNS (Dynamic DNS)</a:t>
                      </a:r>
                    </a:p>
                    <a:p>
                      <a:pPr marL="173038" marR="0" indent="-173038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WHOIS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FQDN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ICANN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RIPE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APNIC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NAT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FTP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TFTP</a:t>
                      </a:r>
                    </a:p>
                    <a:p>
                      <a:pPr marL="173038" indent="-173038" algn="l" defTabSz="685777" rtl="0" eaLnBrk="1" latinLnBrk="0" hangingPunct="1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6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TCP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UDP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SMB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SMTP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POP </a:t>
                      </a:r>
                    </a:p>
                    <a:p>
                      <a:pPr marL="173038" indent="-173038">
                        <a:spcBef>
                          <a:spcPts val="200"/>
                        </a:spcBef>
                        <a:spcAft>
                          <a:spcPts val="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baseline="0" dirty="0">
                          <a:solidFill>
                            <a:schemeClr val="tx1"/>
                          </a:solidFill>
                          <a:latin typeface="+mn-lt"/>
                        </a:rPr>
                        <a:t>IMAP</a:t>
                      </a:r>
                    </a:p>
                    <a:p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795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9497809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4190828277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Network Services</a:t>
            </a:r>
          </a:p>
          <a:p>
            <a:r>
              <a:rPr lang="en-US" dirty="0"/>
              <a:t>DHCP Operation</a:t>
            </a:r>
          </a:p>
        </p:txBody>
      </p:sp>
      <p:sp>
        <p:nvSpPr>
          <p:cNvPr id="3" name="Content Placeholder 1"/>
          <p:cNvSpPr/>
          <p:nvPr/>
        </p:nvSpPr>
        <p:spPr>
          <a:xfrm>
            <a:off x="217285" y="730387"/>
            <a:ext cx="8664765" cy="553740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DHCP operation includes: DHCPDISCOVER, DHCPOFFER, DHCPREQUEST, DHCPACK, and DHCPNAK.</a:t>
            </a: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189330" y="1269740"/>
            <a:ext cx="5251803" cy="2396919"/>
          </a:xfrm>
        </p:spPr>
        <p:txBody>
          <a:bodyPr/>
          <a:lstStyle/>
          <a:p>
            <a:pPr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 pitchFamily="34" charset="0"/>
              <a:buChar char="•"/>
            </a:pPr>
            <a:r>
              <a:rPr lang="en-US" sz="1600" dirty="0"/>
              <a:t>When DHCP-configured device connects to the network, the client broadcasts a </a:t>
            </a:r>
            <a:r>
              <a:rPr lang="en-US" sz="1600" b="1" dirty="0"/>
              <a:t>DHCPDISCOVER </a:t>
            </a:r>
            <a:r>
              <a:rPr lang="en-US" sz="1600" dirty="0"/>
              <a:t>message to identify any available DHCP servers on the network.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 pitchFamily="34" charset="0"/>
              <a:buChar char="•"/>
            </a:pPr>
            <a:r>
              <a:rPr lang="en-US" sz="1600" dirty="0"/>
              <a:t>A DHCP server replies with a </a:t>
            </a:r>
            <a:r>
              <a:rPr lang="en-US" sz="1600" b="1" dirty="0"/>
              <a:t>DHCPOFFER </a:t>
            </a:r>
            <a:r>
              <a:rPr lang="en-US" sz="1600" dirty="0"/>
              <a:t>message, which offers a lease to the client.</a:t>
            </a:r>
          </a:p>
          <a:p>
            <a:pPr>
              <a:spcBef>
                <a:spcPts val="300"/>
              </a:spcBef>
              <a:spcAft>
                <a:spcPts val="300"/>
              </a:spcAft>
              <a:buClr>
                <a:srgbClr val="000000"/>
              </a:buClr>
              <a:buFont typeface="Arial" pitchFamily="34" charset="0"/>
              <a:buChar char="•"/>
            </a:pPr>
            <a:r>
              <a:rPr lang="en-US" sz="1600" dirty="0"/>
              <a:t>The client sends a </a:t>
            </a:r>
            <a:r>
              <a:rPr lang="en-US" sz="1600" b="1" dirty="0"/>
              <a:t>DHCPREQUEST </a:t>
            </a:r>
            <a:r>
              <a:rPr lang="en-US" sz="1600" dirty="0"/>
              <a:t>message that identifies the explicit server and lease offer that the client is accepting.</a:t>
            </a:r>
          </a:p>
        </p:txBody>
      </p:sp>
      <p:sp>
        <p:nvSpPr>
          <p:cNvPr id="4" name="Content Placeholder 3"/>
          <p:cNvSpPr/>
          <p:nvPr/>
        </p:nvSpPr>
        <p:spPr>
          <a:xfrm>
            <a:off x="217284" y="3675718"/>
            <a:ext cx="8827128" cy="778598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80975" indent="-180975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</a:rPr>
              <a:t>If the IPv4 address requested by the client, or offered by the server, is still available, the server returns the </a:t>
            </a:r>
            <a:r>
              <a:rPr lang="en-US" sz="1600" b="1" dirty="0">
                <a:solidFill>
                  <a:srgbClr val="000000"/>
                </a:solidFill>
              </a:rPr>
              <a:t>DHCPACK </a:t>
            </a:r>
            <a:r>
              <a:rPr lang="en-US" sz="1600" dirty="0">
                <a:solidFill>
                  <a:srgbClr val="000000"/>
                </a:solidFill>
              </a:rPr>
              <a:t>message. If the offer is no longer valid, then the selected server responds with a </a:t>
            </a:r>
            <a:r>
              <a:rPr lang="en-US" sz="1600" b="1" dirty="0">
                <a:solidFill>
                  <a:srgbClr val="000000"/>
                </a:solidFill>
              </a:rPr>
              <a:t>DHCPNAK </a:t>
            </a:r>
            <a:r>
              <a:rPr lang="en-US" sz="1600" dirty="0">
                <a:solidFill>
                  <a:srgbClr val="000000"/>
                </a:solidFill>
              </a:rPr>
              <a:t>message. 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If a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DHCPNAK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message is returned, then the selection process begins again with a new </a:t>
            </a:r>
            <a:r>
              <a:rPr lang="en-US" sz="1600" b="1" dirty="0">
                <a:solidFill>
                  <a:schemeClr val="tx1">
                    <a:lumMod val="50000"/>
                  </a:schemeClr>
                </a:solidFill>
              </a:rPr>
              <a:t>DHCPDISCOVER</a:t>
            </a:r>
            <a:r>
              <a:rPr lang="en-US" sz="1600" dirty="0">
                <a:solidFill>
                  <a:schemeClr val="tx1">
                    <a:lumMod val="50000"/>
                  </a:schemeClr>
                </a:solidFill>
              </a:rPr>
              <a:t> message being transmitted.</a:t>
            </a: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marL="180975" indent="-180975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104" y="1212252"/>
            <a:ext cx="3658788" cy="2393136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6621804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Network Services</a:t>
            </a:r>
          </a:p>
          <a:p>
            <a:r>
              <a:rPr lang="en-US" dirty="0"/>
              <a:t>DHCP Message Format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4064" y="844208"/>
            <a:ext cx="8761397" cy="4041414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IN" sz="1600" dirty="0"/>
              <a:t>The DHCPv4 message format is used for all DHCPv4 transactions. 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The DHCPv4 messages are encapsulated within the UDP transport protocol.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The below table lists the fields covered in the structure of the DHCPv4 message.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0835413"/>
              </p:ext>
            </p:extLst>
          </p:nvPr>
        </p:nvGraphicFramePr>
        <p:xfrm>
          <a:off x="452671" y="2181412"/>
          <a:ext cx="8193387" cy="19016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61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61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210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en-IN" sz="1400" dirty="0"/>
                        <a:t>Fields in the structure of DHCPv4 Message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1628"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dirty="0"/>
                        <a:t>Operation (OP) Code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Seconds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Gateway IP Address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711"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dirty="0"/>
                        <a:t>Hardware Type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Flags 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 Hardware Address 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782"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dirty="0"/>
                        <a:t>Hardware Address Length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Client IP Address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Server Name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6693">
                <a:tc>
                  <a:txBody>
                    <a:bodyPr/>
                    <a:lstStyle/>
                    <a:p>
                      <a:pPr marL="0" indent="0" algn="l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dirty="0"/>
                        <a:t>Hops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Your IP Address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Boot Filename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4443">
                <a:tc>
                  <a:txBody>
                    <a:bodyPr/>
                    <a:lstStyle/>
                    <a:p>
                      <a:pPr marL="0" indent="0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dirty="0"/>
                        <a:t>Transaction Identifier </a:t>
                      </a:r>
                      <a:endParaRPr lang="en-IN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Server IP Address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 defTabSz="685777" rtl="0" eaLnBrk="1" latinLnBrk="0" hangingPunct="1">
                        <a:spcBef>
                          <a:spcPts val="300"/>
                        </a:spcBef>
                        <a:spcAft>
                          <a:spcPts val="300"/>
                        </a:spcAft>
                        <a:buFont typeface="Arial" pitchFamily="34" charset="0"/>
                        <a:buNone/>
                      </a:pPr>
                      <a:r>
                        <a:rPr lang="en-US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DHCP Options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76326150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45958" y="1074436"/>
            <a:ext cx="5242468" cy="1802391"/>
          </a:xfrm>
        </p:spPr>
        <p:txBody>
          <a:bodyPr/>
          <a:lstStyle/>
          <a:p>
            <a:r>
              <a:rPr lang="en-US" dirty="0">
                <a:solidFill>
                  <a:schemeClr val="accent5">
                    <a:lumMod val="40000"/>
                    <a:lumOff val="60000"/>
                  </a:schemeClr>
                </a:solidFill>
              </a:rPr>
              <a:t>10.2 DNS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4678911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DNS Overview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383" y="753678"/>
            <a:ext cx="4289383" cy="3852570"/>
          </a:xfrm>
        </p:spPr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Domain Name System (DNS) provides domain names and their associated IP addresses.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 The DNS system consists of a global hierarchy of distributed servers that contain databases of name to IP address mappings.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The client computer in the figure will send a request to the DNS server to get the IP address for </a:t>
            </a:r>
            <a:r>
              <a:rPr lang="en-US" sz="1600" dirty="0">
                <a:hlinkClick r:id="rId4"/>
              </a:rPr>
              <a:t>www.cisco.com</a:t>
            </a:r>
            <a:r>
              <a:rPr lang="en-US" sz="1600" dirty="0"/>
              <a:t> so that it can address packets to that server.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Malicious DNS traffic can be detected through protocol analysis and the inspection of DNS monitoring information.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9" t="8844" r="1147" b="3199"/>
          <a:stretch/>
        </p:blipFill>
        <p:spPr bwMode="auto">
          <a:xfrm>
            <a:off x="4379130" y="1237541"/>
            <a:ext cx="4586548" cy="2250918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 Box 2"/>
          <p:cNvSpPr/>
          <p:nvPr/>
        </p:nvSpPr>
        <p:spPr>
          <a:xfrm>
            <a:off x="4433448" y="3542777"/>
            <a:ext cx="4586548" cy="315434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IN" sz="1600" dirty="0">
                <a:solidFill>
                  <a:schemeClr val="tx1">
                    <a:lumMod val="50000"/>
                  </a:schemeClr>
                </a:solidFill>
              </a:rPr>
              <a:t>DNS Resolves Names to IP Addresses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5666915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A7E249FF-01FC-487E-B05D-F7C27AD56C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4065" y="63366"/>
            <a:ext cx="8999935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lang="en-US" sz="2400" kern="1200">
                <a:solidFill>
                  <a:schemeClr val="accent4"/>
                </a:solidFill>
                <a:latin typeface="+mj-lt"/>
                <a:ea typeface="ＭＳ Ｐゴシック" charset="0"/>
                <a:cs typeface="CiscoSans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  <a:cs typeface="CiscoSans" pitchFamily="34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600" dirty="0"/>
              <a:t>DNS</a:t>
            </a:r>
          </a:p>
          <a:p>
            <a:r>
              <a:rPr lang="en-US" dirty="0"/>
              <a:t>The DNS Domain Hierarchy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2701" y="762731"/>
            <a:ext cx="4862508" cy="3852570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DNS consists of a hierarchy of generic top-level domains and numerous country-level domains.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The second-level domains are represented by a domain name that is followed by a top-level domain. 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Subdomains are found at the next level of the DNS hierarchy and represent some division of the second-level domain. 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Fourth level domain can represent a host in a subdomain. </a:t>
            </a:r>
          </a:p>
          <a:p>
            <a:pPr>
              <a:spcBef>
                <a:spcPts val="400"/>
              </a:spcBef>
              <a:spcAft>
                <a:spcPts val="400"/>
              </a:spcAft>
              <a:buFont typeface="Arial" pitchFamily="34" charset="0"/>
              <a:buChar char="•"/>
            </a:pPr>
            <a:r>
              <a:rPr lang="en-US" sz="1600" dirty="0"/>
              <a:t>Top-level domains represent either the type of organization or country of origin. Examples: (</a:t>
            </a:r>
            <a:r>
              <a:rPr lang="en-US" sz="1600" b="1" dirty="0"/>
              <a:t>.org) </a:t>
            </a:r>
            <a:r>
              <a:rPr lang="en-US" sz="1600" dirty="0"/>
              <a:t>- a non-profit organization, </a:t>
            </a:r>
            <a:r>
              <a:rPr lang="en-US" sz="1600" b="1" dirty="0"/>
              <a:t>(.au) </a:t>
            </a:r>
            <a:r>
              <a:rPr lang="en-US" sz="1600" dirty="0"/>
              <a:t>– Australia.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934" y="867754"/>
            <a:ext cx="3908078" cy="3551252"/>
          </a:xfrm>
          <a:prstGeom prst="rect">
            <a:avLst/>
          </a:prstGeom>
          <a:noFill/>
          <a:ln w="317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287224" y="4418095"/>
            <a:ext cx="36666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rgbClr val="000000"/>
                </a:solidFill>
              </a:rPr>
              <a:t>DNS Hierarchy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5507745"/>
      </p:ext>
    </p:extLst>
  </p:cSld>
  <p:clrMapOvr>
    <a:masterClrMapping/>
  </p:clrMapOvr>
  <p:transition spd="slow">
    <p:wip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COUNT" val="71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33028</TotalTime>
  <Words>4588</Words>
  <Application>Microsoft Office PowerPoint</Application>
  <PresentationFormat>On-screen Show (16:9)</PresentationFormat>
  <Paragraphs>600</Paragraphs>
  <Slides>48</Slides>
  <Notes>48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CiscoSans ExtraLight</vt:lpstr>
      <vt:lpstr>Courier New</vt:lpstr>
      <vt:lpstr>Wingdings</vt:lpstr>
      <vt:lpstr>Default Theme</vt:lpstr>
      <vt:lpstr>Module 10: Network Services</vt:lpstr>
      <vt:lpstr>Module Objectives</vt:lpstr>
      <vt:lpstr>10.1 DHCP</vt:lpstr>
      <vt:lpstr>PowerPoint Presentation</vt:lpstr>
      <vt:lpstr>PowerPoint Presentation</vt:lpstr>
      <vt:lpstr>PowerPoint Presentation</vt:lpstr>
      <vt:lpstr>10.2 DNS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10.3 NAT</vt:lpstr>
      <vt:lpstr>PowerPoint Presentation</vt:lpstr>
      <vt:lpstr>PowerPoint Presentation</vt:lpstr>
      <vt:lpstr>PowerPoint Presentation</vt:lpstr>
      <vt:lpstr>PowerPoint Presentation</vt:lpstr>
      <vt:lpstr>10.4 File Transfer and Sharing Services </vt:lpstr>
      <vt:lpstr>PowerPoint Presentation</vt:lpstr>
      <vt:lpstr>PowerPoint Presentation</vt:lpstr>
      <vt:lpstr>PowerPoint Presentation</vt:lpstr>
      <vt:lpstr>PowerPoint Presentation</vt:lpstr>
      <vt:lpstr>10.5 Email</vt:lpstr>
      <vt:lpstr>PowerPoint Presentation</vt:lpstr>
      <vt:lpstr>PowerPoint Presentation</vt:lpstr>
      <vt:lpstr>PowerPoint Presentation</vt:lpstr>
      <vt:lpstr>PowerPoint Presentation</vt:lpstr>
      <vt:lpstr>10.6 HTTP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10.7 Network Services Summary  </vt:lpstr>
      <vt:lpstr>Network Services Summary What Did I Learn in this Module?</vt:lpstr>
      <vt:lpstr>Network Services Summary What Did I Learn in this Module? (Contd.)</vt:lpstr>
      <vt:lpstr>Module 10 New Terms and Commands</vt:lpstr>
      <vt:lpstr>PowerPoint Presentation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Warren Earle</cp:lastModifiedBy>
  <cp:revision>1159</cp:revision>
  <dcterms:created xsi:type="dcterms:W3CDTF">2016-08-22T22:27:36Z</dcterms:created>
  <dcterms:modified xsi:type="dcterms:W3CDTF">2020-10-19T17:26:18Z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  <property fmtid="{D5CDD505-2E9C-101B-9397-08002B2CF9AE}" pid="8" name="ArticulateGUID">
    <vt:lpwstr>F9A496F7-57D7-4028-9572-D40DFDF3715A</vt:lpwstr>
  </property>
  <property fmtid="{D5CDD505-2E9C-101B-9397-08002B2CF9AE}" pid="9" name="ArticulatePath">
    <vt:lpwstr>ITE7_Chp9_by_jg</vt:lpwstr>
  </property>
</Properties>
</file>